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7.xml" ContentType="application/vnd.openxmlformats-officedocument.themeOverr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1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6" r:id="rId2"/>
    <p:sldId id="348" r:id="rId3"/>
    <p:sldId id="258" r:id="rId4"/>
    <p:sldId id="265" r:id="rId5"/>
    <p:sldId id="343" r:id="rId6"/>
    <p:sldId id="344" r:id="rId7"/>
    <p:sldId id="345" r:id="rId8"/>
    <p:sldId id="260" r:id="rId9"/>
    <p:sldId id="338" r:id="rId10"/>
    <p:sldId id="349" r:id="rId11"/>
    <p:sldId id="350" r:id="rId12"/>
    <p:sldId id="353" r:id="rId13"/>
    <p:sldId id="351" r:id="rId14"/>
    <p:sldId id="352" r:id="rId15"/>
    <p:sldId id="342" r:id="rId16"/>
    <p:sldId id="354" r:id="rId17"/>
    <p:sldId id="341" r:id="rId18"/>
    <p:sldId id="340" r:id="rId19"/>
    <p:sldId id="346" r:id="rId20"/>
    <p:sldId id="362" r:id="rId21"/>
    <p:sldId id="26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2F2F2"/>
    <a:srgbClr val="F7858D"/>
    <a:srgbClr val="7F7F7F"/>
    <a:srgbClr val="FFFFFF"/>
    <a:srgbClr val="FFCCCC"/>
    <a:srgbClr val="980A14"/>
    <a:srgbClr val="DE0E1D"/>
    <a:srgbClr val="FFEBEB"/>
    <a:srgbClr val="FF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 snapToObjects="1">
      <p:cViewPr varScale="1">
        <p:scale>
          <a:sx n="94" d="100"/>
          <a:sy n="94" d="100"/>
        </p:scale>
        <p:origin x="76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32447;&#24615;&#38669;&#23572;\&#30005;&#27969;&#20256;&#24863;&#22120;&#27604;&#36739;&#22270;&#24418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Voq!$A$2</c:f>
              <c:strCache>
                <c:ptCount val="1"/>
                <c:pt idx="0">
                  <c:v>MT9221 VOQ（V）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Voq!$B$1:$H$1</c:f>
              <c:numCache>
                <c:formatCode>General</c:formatCode>
                <c:ptCount val="7"/>
                <c:pt idx="0">
                  <c:v>-40</c:v>
                </c:pt>
                <c:pt idx="1">
                  <c:v>-10</c:v>
                </c:pt>
                <c:pt idx="2">
                  <c:v>27</c:v>
                </c:pt>
                <c:pt idx="3">
                  <c:v>55</c:v>
                </c:pt>
                <c:pt idx="4">
                  <c:v>85</c:v>
                </c:pt>
                <c:pt idx="5">
                  <c:v>125</c:v>
                </c:pt>
                <c:pt idx="6">
                  <c:v>150</c:v>
                </c:pt>
              </c:numCache>
            </c:numRef>
          </c:xVal>
          <c:yVal>
            <c:numRef>
              <c:f>Voq!$B$2:$H$2</c:f>
              <c:numCache>
                <c:formatCode>General</c:formatCode>
                <c:ptCount val="7"/>
                <c:pt idx="0">
                  <c:v>2.4919999999999987</c:v>
                </c:pt>
                <c:pt idx="1">
                  <c:v>2.4923999999999977</c:v>
                </c:pt>
                <c:pt idx="2">
                  <c:v>2.4935</c:v>
                </c:pt>
                <c:pt idx="3">
                  <c:v>2.4945999999999997</c:v>
                </c:pt>
                <c:pt idx="4">
                  <c:v>2.4957999999999987</c:v>
                </c:pt>
                <c:pt idx="5">
                  <c:v>2.4965999999999977</c:v>
                </c:pt>
                <c:pt idx="6">
                  <c:v>2.4957999999999987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FBE-4AC3-94C9-4E589E99876E}"/>
            </c:ext>
          </c:extLst>
        </c:ser>
        <c:ser>
          <c:idx val="1"/>
          <c:order val="1"/>
          <c:tx>
            <c:strRef>
              <c:f>Voq!$A$3</c:f>
              <c:strCache>
                <c:ptCount val="1"/>
                <c:pt idx="0">
                  <c:v>ACxxx4 VOQ（V）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Voq!$B$1:$H$1</c:f>
              <c:numCache>
                <c:formatCode>General</c:formatCode>
                <c:ptCount val="7"/>
                <c:pt idx="0">
                  <c:v>-40</c:v>
                </c:pt>
                <c:pt idx="1">
                  <c:v>-10</c:v>
                </c:pt>
                <c:pt idx="2">
                  <c:v>27</c:v>
                </c:pt>
                <c:pt idx="3">
                  <c:v>55</c:v>
                </c:pt>
                <c:pt idx="4">
                  <c:v>85</c:v>
                </c:pt>
                <c:pt idx="5">
                  <c:v>125</c:v>
                </c:pt>
                <c:pt idx="6">
                  <c:v>150</c:v>
                </c:pt>
              </c:numCache>
            </c:numRef>
          </c:xVal>
          <c:yVal>
            <c:numRef>
              <c:f>Voq!$B$3:$H$3</c:f>
              <c:numCache>
                <c:formatCode>General</c:formatCode>
                <c:ptCount val="7"/>
                <c:pt idx="0">
                  <c:v>2.4973999999999998</c:v>
                </c:pt>
                <c:pt idx="1">
                  <c:v>2.4949999999999997</c:v>
                </c:pt>
                <c:pt idx="2">
                  <c:v>2.4961999999999978</c:v>
                </c:pt>
                <c:pt idx="3">
                  <c:v>2.496099999999998</c:v>
                </c:pt>
                <c:pt idx="4">
                  <c:v>2.4959999999999987</c:v>
                </c:pt>
                <c:pt idx="5">
                  <c:v>2.496099999999998</c:v>
                </c:pt>
                <c:pt idx="6">
                  <c:v>2.4983999999999997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FBE-4AC3-94C9-4E589E998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963456"/>
        <c:axId val="146969344"/>
      </c:scatterChart>
      <c:valAx>
        <c:axId val="146963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46969344"/>
        <c:crosses val="autoZero"/>
        <c:crossBetween val="midCat"/>
      </c:valAx>
      <c:valAx>
        <c:axId val="1469693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469634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MT9221 VOQ (V)</c:v>
          </c:tx>
          <c:marker>
            <c:symbol val="none"/>
          </c:marker>
          <c:xVal>
            <c:numRef>
              <c:f>[2]Etot!$B$1:$H$1</c:f>
              <c:numCache>
                <c:formatCode>General</c:formatCode>
                <c:ptCount val="7"/>
                <c:pt idx="0">
                  <c:v>-40</c:v>
                </c:pt>
                <c:pt idx="1">
                  <c:v>-20</c:v>
                </c:pt>
                <c:pt idx="2">
                  <c:v>25</c:v>
                </c:pt>
                <c:pt idx="3">
                  <c:v>55</c:v>
                </c:pt>
                <c:pt idx="4">
                  <c:v>85</c:v>
                </c:pt>
                <c:pt idx="5">
                  <c:v>125</c:v>
                </c:pt>
                <c:pt idx="6">
                  <c:v>150</c:v>
                </c:pt>
              </c:numCache>
            </c:numRef>
          </c:xVal>
          <c:yVal>
            <c:numRef>
              <c:f>[2]Etot!$B$2:$H$2</c:f>
              <c:numCache>
                <c:formatCode>0.00%</c:formatCode>
                <c:ptCount val="7"/>
                <c:pt idx="0">
                  <c:v>-7.6000000000000512E-3</c:v>
                </c:pt>
                <c:pt idx="1">
                  <c:v>-1.0250000000000099E-2</c:v>
                </c:pt>
                <c:pt idx="2">
                  <c:v>-6.0999999999999987E-3</c:v>
                </c:pt>
                <c:pt idx="3">
                  <c:v>-8.7500000000000442E-3</c:v>
                </c:pt>
                <c:pt idx="4">
                  <c:v>-6.4999999999999546E-3</c:v>
                </c:pt>
                <c:pt idx="5">
                  <c:v>-1.1400000000000089E-2</c:v>
                </c:pt>
                <c:pt idx="6">
                  <c:v>-2.0649999999999842E-2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BF1-4E94-9A5C-8FF63472EAC6}"/>
            </c:ext>
          </c:extLst>
        </c:ser>
        <c:ser>
          <c:idx val="1"/>
          <c:order val="1"/>
          <c:tx>
            <c:v>AC*724 VOQ (V)</c:v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[2]Etot!$B$1:$H$1</c:f>
              <c:numCache>
                <c:formatCode>General</c:formatCode>
                <c:ptCount val="7"/>
                <c:pt idx="0">
                  <c:v>-40</c:v>
                </c:pt>
                <c:pt idx="1">
                  <c:v>-20</c:v>
                </c:pt>
                <c:pt idx="2">
                  <c:v>25</c:v>
                </c:pt>
                <c:pt idx="3">
                  <c:v>55</c:v>
                </c:pt>
                <c:pt idx="4">
                  <c:v>85</c:v>
                </c:pt>
                <c:pt idx="5">
                  <c:v>125</c:v>
                </c:pt>
                <c:pt idx="6">
                  <c:v>150</c:v>
                </c:pt>
              </c:numCache>
            </c:numRef>
          </c:xVal>
          <c:yVal>
            <c:numRef>
              <c:f>[2]Etot!$B$3:$H$3</c:f>
              <c:numCache>
                <c:formatCode>0.00%</c:formatCode>
                <c:ptCount val="7"/>
                <c:pt idx="0">
                  <c:v>1.8140815847087603E-2</c:v>
                </c:pt>
                <c:pt idx="1">
                  <c:v>9.2963011466445158E-3</c:v>
                </c:pt>
                <c:pt idx="2">
                  <c:v>-7.0435649948519937E-3</c:v>
                </c:pt>
                <c:pt idx="3">
                  <c:v>-6.5938439083885088E-3</c:v>
                </c:pt>
                <c:pt idx="4">
                  <c:v>-5.9942157931041663E-3</c:v>
                </c:pt>
                <c:pt idx="5">
                  <c:v>4.5178644620148871E-4</c:v>
                </c:pt>
                <c:pt idx="6">
                  <c:v>5.3987183972967027E-3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BF1-4E94-9A5C-8FF63472EA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709504"/>
        <c:axId val="146727680"/>
      </c:scatterChart>
      <c:valAx>
        <c:axId val="146709504"/>
        <c:scaling>
          <c:orientation val="minMax"/>
          <c:max val="200"/>
          <c:min val="-50"/>
        </c:scaling>
        <c:delete val="0"/>
        <c:axPos val="b"/>
        <c:numFmt formatCode="General" sourceLinked="1"/>
        <c:majorTickMark val="out"/>
        <c:minorTickMark val="none"/>
        <c:tickLblPos val="nextTo"/>
        <c:crossAx val="146727680"/>
        <c:crosses val="autoZero"/>
        <c:crossBetween val="midCat"/>
      </c:valAx>
      <c:valAx>
        <c:axId val="14672768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0%" sourceLinked="1"/>
        <c:majorTickMark val="out"/>
        <c:minorTickMark val="none"/>
        <c:tickLblPos val="nextTo"/>
        <c:crossAx val="14670950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821023046295579E-2"/>
          <c:y val="6.5650598613736622E-2"/>
          <c:w val="0.89581594545133003"/>
          <c:h val="0.769686477325853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MT9222 ESNST</c:v>
                </c:pt>
              </c:strCache>
            </c:strRef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xVal>
            <c:numRef>
              <c:f>Sheet1!$A$2:$A$9</c:f>
              <c:numCache>
                <c:formatCode>General</c:formatCode>
                <c:ptCount val="8"/>
                <c:pt idx="0">
                  <c:v>-40</c:v>
                </c:pt>
                <c:pt idx="1">
                  <c:v>-20</c:v>
                </c:pt>
                <c:pt idx="2">
                  <c:v>0</c:v>
                </c:pt>
                <c:pt idx="3">
                  <c:v>25</c:v>
                </c:pt>
                <c:pt idx="4">
                  <c:v>55</c:v>
                </c:pt>
                <c:pt idx="5">
                  <c:v>85</c:v>
                </c:pt>
                <c:pt idx="6">
                  <c:v>125</c:v>
                </c:pt>
                <c:pt idx="7">
                  <c:v>150</c:v>
                </c:pt>
              </c:numCache>
            </c:numRef>
          </c:xVal>
          <c:yVal>
            <c:numRef>
              <c:f>Sheet1!$B$2:$B$9</c:f>
              <c:numCache>
                <c:formatCode>0.00%</c:formatCode>
                <c:ptCount val="8"/>
                <c:pt idx="0">
                  <c:v>-4.3E-3</c:v>
                </c:pt>
                <c:pt idx="1">
                  <c:v>-6.0000000000000001E-3</c:v>
                </c:pt>
                <c:pt idx="2">
                  <c:v>-4.0000000000000001E-3</c:v>
                </c:pt>
                <c:pt idx="3">
                  <c:v>-3.2000000000000002E-3</c:v>
                </c:pt>
                <c:pt idx="4">
                  <c:v>-6.6E-3</c:v>
                </c:pt>
                <c:pt idx="5">
                  <c:v>-5.1999999999999998E-3</c:v>
                </c:pt>
                <c:pt idx="6">
                  <c:v>-1.0200000000000001E-2</c:v>
                </c:pt>
                <c:pt idx="7">
                  <c:v>-1.78E-2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F5E-4D9A-9B3C-13A84FDB82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AC*724 ESNST</c:v>
                </c:pt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xVal>
            <c:numRef>
              <c:f>Sheet1!$A$2:$A$9</c:f>
              <c:numCache>
                <c:formatCode>General</c:formatCode>
                <c:ptCount val="8"/>
                <c:pt idx="0">
                  <c:v>-40</c:v>
                </c:pt>
                <c:pt idx="1">
                  <c:v>-20</c:v>
                </c:pt>
                <c:pt idx="2">
                  <c:v>0</c:v>
                </c:pt>
                <c:pt idx="3">
                  <c:v>25</c:v>
                </c:pt>
                <c:pt idx="4">
                  <c:v>55</c:v>
                </c:pt>
                <c:pt idx="5">
                  <c:v>85</c:v>
                </c:pt>
                <c:pt idx="6">
                  <c:v>125</c:v>
                </c:pt>
                <c:pt idx="7">
                  <c:v>150</c:v>
                </c:pt>
              </c:numCache>
            </c:numRef>
          </c:xVal>
          <c:yVal>
            <c:numRef>
              <c:f>Sheet1!$C$2:$C$9</c:f>
              <c:numCache>
                <c:formatCode>0.00%</c:formatCode>
                <c:ptCount val="8"/>
                <c:pt idx="0">
                  <c:v>2.01E-2</c:v>
                </c:pt>
                <c:pt idx="1">
                  <c:v>1.29E-2</c:v>
                </c:pt>
                <c:pt idx="2">
                  <c:v>2.8999999999999998E-3</c:v>
                </c:pt>
                <c:pt idx="3">
                  <c:v>-4.4000000000000003E-3</c:v>
                </c:pt>
                <c:pt idx="4">
                  <c:v>-3.8999999999999998E-3</c:v>
                </c:pt>
                <c:pt idx="5">
                  <c:v>-3.3E-3</c:v>
                </c:pt>
                <c:pt idx="6">
                  <c:v>3.0999999999999999E-3</c:v>
                </c:pt>
                <c:pt idx="7">
                  <c:v>6.8999999999999999E-3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F5E-4D9A-9B3C-13A84FDB82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0165616"/>
        <c:axId val="500163976"/>
      </c:scatterChart>
      <c:valAx>
        <c:axId val="500165616"/>
        <c:scaling>
          <c:orientation val="minMax"/>
          <c:min val="-5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0163976"/>
        <c:crosses val="autoZero"/>
        <c:crossBetween val="midCat"/>
        <c:majorUnit val="50"/>
      </c:valAx>
      <c:valAx>
        <c:axId val="500163976"/>
        <c:scaling>
          <c:orientation val="minMax"/>
          <c:max val="2.5000000000000005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01656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747276287476803"/>
          <c:y val="0.88970173486188187"/>
          <c:w val="0.819905687327805"/>
          <c:h val="7.39965089334715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A7EF-E23C-1C4D-8CAA-5B7BE69271D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004651" y="2147158"/>
            <a:ext cx="8637073" cy="872378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Source Han Sans CN" panose="020B0500000000000000" pitchFamily="34" charset="-128"/>
                <a:cs typeface="Arial" panose="020B0604020202020204" pitchFamily="34" charset="0"/>
              </a:rPr>
              <a:t>MagnTek</a:t>
            </a:r>
            <a:r>
              <a:rPr kumimoji="1" lang="zh-CN" altLang="en-US" sz="40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 </a:t>
            </a:r>
            <a:r>
              <a:rPr kumimoji="1" lang="zh-CN" altLang="en-US" sz="4000" b="1" dirty="0">
                <a:solidFill>
                  <a:schemeClr val="bg1"/>
                </a:solidFill>
                <a:latin typeface="Hiragino Sans GB W6" panose="020B0300000000000000" pitchFamily="34" charset="-128"/>
                <a:ea typeface="Hiragino Sans GB W6" panose="020B0300000000000000" pitchFamily="34" charset="-128"/>
                <a:cs typeface="Arial Black" panose="020B0A04020102020204" pitchFamily="34" charset="0"/>
              </a:rPr>
              <a:t>麦歌恩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1004651" y="2328172"/>
            <a:ext cx="8637073" cy="8723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1400" b="1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磁技术带来美妙变革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1004651" y="3947542"/>
            <a:ext cx="8637073" cy="8723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MKT</a:t>
            </a:r>
            <a:r>
              <a:rPr kumimoji="1" lang="zh-CN" altLang="en-US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Dept,</a:t>
            </a:r>
            <a:r>
              <a:rPr kumimoji="1" lang="zh-CN" altLang="en-US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 </a:t>
            </a:r>
            <a:r>
              <a:rPr kumimoji="1" lang="en-US" altLang="zh-CN" sz="1600" dirty="0" err="1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MagnTek</a:t>
            </a:r>
            <a:endParaRPr kumimoji="1" lang="en-US" altLang="zh-CN" sz="1600" dirty="0">
              <a:solidFill>
                <a:schemeClr val="bg1"/>
              </a:solidFill>
              <a:latin typeface="Hiragino Sans GB W3" panose="020B0300000000000000" pitchFamily="34" charset="-128"/>
              <a:ea typeface="Hiragino Sans GB W3" panose="020B0300000000000000" pitchFamily="34" charset="-128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kumimoji="1" lang="en-US" altLang="zh-CN" sz="1600" dirty="0" err="1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magntek.com.cn</a:t>
            </a:r>
            <a:endParaRPr kumimoji="1" lang="zh-CN" altLang="en-US" sz="1600" dirty="0">
              <a:solidFill>
                <a:schemeClr val="bg1"/>
              </a:solidFill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89" y="3200400"/>
            <a:ext cx="551618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一体式电流传感器</a:t>
            </a: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IC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1123997" y="1723465"/>
            <a:ext cx="14334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rgbClr val="D02A32"/>
                </a:solidFill>
                <a:latin typeface="Agency FB" panose="020B0503020202020204" pitchFamily="34" charset="0"/>
              </a:rPr>
              <a:t>/02</a:t>
            </a:r>
            <a:endParaRPr lang="zh-CN" altLang="en-US" sz="72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123997" y="2794492"/>
            <a:ext cx="3291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与同类竞品对比</a:t>
            </a:r>
          </a:p>
        </p:txBody>
      </p:sp>
      <p:sp>
        <p:nvSpPr>
          <p:cNvPr id="8" name="文本占位符 5"/>
          <p:cNvSpPr txBox="1"/>
          <p:nvPr/>
        </p:nvSpPr>
        <p:spPr>
          <a:xfrm>
            <a:off x="1161065" y="3317712"/>
            <a:ext cx="5509558" cy="468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通用变频器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伺服驱动器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光伏逆变器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便携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储能电源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334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E806AA-A6F1-47CB-9592-D7BCC21FA988}"/>
              </a:ext>
            </a:extLst>
          </p:cNvPr>
          <p:cNvSpPr txBox="1"/>
          <p:nvPr/>
        </p:nvSpPr>
        <p:spPr>
          <a:xfrm>
            <a:off x="851535" y="332740"/>
            <a:ext cx="346280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与同类产品性能对比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089C11-CA62-48E8-B3E9-085B34B73DFB}"/>
              </a:ext>
            </a:extLst>
          </p:cNvPr>
          <p:cNvGrpSpPr/>
          <p:nvPr/>
        </p:nvGrpSpPr>
        <p:grpSpPr>
          <a:xfrm>
            <a:off x="612068" y="1963569"/>
            <a:ext cx="3561930" cy="338605"/>
            <a:chOff x="825498" y="1710365"/>
            <a:chExt cx="2741603" cy="28502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46A8D716-A42F-4BD5-81EA-153F5CDDEA27}"/>
                </a:ext>
              </a:extLst>
            </p:cNvPr>
            <p:cNvSpPr/>
            <p:nvPr/>
          </p:nvSpPr>
          <p:spPr bwMode="auto">
            <a:xfrm>
              <a:off x="825498" y="1710365"/>
              <a:ext cx="2741603" cy="276999"/>
            </a:xfrm>
            <a:prstGeom prst="rect">
              <a:avLst/>
            </a:prstGeom>
            <a:solidFill>
              <a:srgbClr val="D02A32">
                <a:alpha val="85000"/>
              </a:srgbClr>
            </a:solidFill>
            <a:ln>
              <a:noFill/>
            </a:ln>
          </p:spPr>
          <p:txBody>
            <a:bodyPr rtlCol="0" anchor="ctr">
              <a:normAutofit fontScale="92500" lnSpcReduction="1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C30F08D-0523-400C-AC52-E4A7EDF11B09}"/>
                </a:ext>
              </a:extLst>
            </p:cNvPr>
            <p:cNvSpPr/>
            <p:nvPr/>
          </p:nvSpPr>
          <p:spPr>
            <a:xfrm>
              <a:off x="1399790" y="1736314"/>
              <a:ext cx="1593017" cy="259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</a:rPr>
                <a:t>Vcc=5V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</a:rPr>
                <a:t>SNST=30.8mV/A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8C9574D-A1AE-4DDA-9746-73C4CE8D0740}"/>
              </a:ext>
            </a:extLst>
          </p:cNvPr>
          <p:cNvGrpSpPr/>
          <p:nvPr/>
        </p:nvGrpSpPr>
        <p:grpSpPr>
          <a:xfrm>
            <a:off x="4406209" y="1961288"/>
            <a:ext cx="3561930" cy="338605"/>
            <a:chOff x="825498" y="1710365"/>
            <a:chExt cx="2741603" cy="28502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98EC7E5-6774-444F-9300-82F1657B9399}"/>
                </a:ext>
              </a:extLst>
            </p:cNvPr>
            <p:cNvSpPr/>
            <p:nvPr/>
          </p:nvSpPr>
          <p:spPr bwMode="auto">
            <a:xfrm>
              <a:off x="825498" y="1710365"/>
              <a:ext cx="2741603" cy="276999"/>
            </a:xfrm>
            <a:prstGeom prst="rect">
              <a:avLst/>
            </a:prstGeom>
            <a:solidFill>
              <a:srgbClr val="D02A32">
                <a:alpha val="85000"/>
              </a:srgbClr>
            </a:solidFill>
            <a:ln>
              <a:noFill/>
            </a:ln>
          </p:spPr>
          <p:txBody>
            <a:bodyPr rtlCol="0" anchor="ctr">
              <a:normAutofit fontScale="92500" lnSpcReduction="1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FA4483F-F532-464F-B219-3DCC8C09A125}"/>
                </a:ext>
              </a:extLst>
            </p:cNvPr>
            <p:cNvSpPr/>
            <p:nvPr/>
          </p:nvSpPr>
          <p:spPr>
            <a:xfrm>
              <a:off x="1012987" y="1736314"/>
              <a:ext cx="2366624" cy="259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</a:rPr>
                <a:t>Vcc=5V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</a:rPr>
                <a:t>SNST=30.8mV/A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</a:rPr>
                <a:t>IP=IP(MAX)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3A72E7-C13F-484D-97FA-37577CD03230}"/>
              </a:ext>
            </a:extLst>
          </p:cNvPr>
          <p:cNvGrpSpPr/>
          <p:nvPr/>
        </p:nvGrpSpPr>
        <p:grpSpPr>
          <a:xfrm>
            <a:off x="8185360" y="1959952"/>
            <a:ext cx="3561930" cy="338605"/>
            <a:chOff x="825498" y="1710365"/>
            <a:chExt cx="2741603" cy="28502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553FE9F-85A0-4D79-AECE-F370BAFE9E64}"/>
                </a:ext>
              </a:extLst>
            </p:cNvPr>
            <p:cNvSpPr/>
            <p:nvPr/>
          </p:nvSpPr>
          <p:spPr bwMode="auto">
            <a:xfrm>
              <a:off x="825498" y="1710365"/>
              <a:ext cx="2741603" cy="276999"/>
            </a:xfrm>
            <a:prstGeom prst="rect">
              <a:avLst/>
            </a:prstGeom>
            <a:solidFill>
              <a:srgbClr val="D02A32">
                <a:alpha val="85000"/>
              </a:srgbClr>
            </a:solidFill>
            <a:ln>
              <a:noFill/>
            </a:ln>
          </p:spPr>
          <p:txBody>
            <a:bodyPr rtlCol="0" anchor="ctr">
              <a:normAutofit fontScale="92500" lnSpcReduction="1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1C3EAC1-CF3F-47CF-B712-6A9A73516EA9}"/>
                </a:ext>
              </a:extLst>
            </p:cNvPr>
            <p:cNvSpPr/>
            <p:nvPr/>
          </p:nvSpPr>
          <p:spPr>
            <a:xfrm>
              <a:off x="1012988" y="1736314"/>
              <a:ext cx="2366624" cy="259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</a:rPr>
                <a:t>Vcc=5V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</a:rPr>
                <a:t>SNST=30.8mV/A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</a:t>
              </a:r>
              <a:r>
                <a:rPr lang="en-US" altLang="zh-CN" sz="1400" dirty="0">
                  <a:solidFill>
                    <a:schemeClr val="bg1"/>
                  </a:solidFill>
                </a:rPr>
                <a:t>IP=IP(MAX)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76E0638-E0A7-4849-A215-9F2E5D6482F8}"/>
              </a:ext>
            </a:extLst>
          </p:cNvPr>
          <p:cNvGrpSpPr/>
          <p:nvPr/>
        </p:nvGrpSpPr>
        <p:grpSpPr>
          <a:xfrm>
            <a:off x="552107" y="2588921"/>
            <a:ext cx="3674221" cy="2980667"/>
            <a:chOff x="672027" y="2349081"/>
            <a:chExt cx="3674221" cy="2980667"/>
          </a:xfrm>
        </p:grpSpPr>
        <p:graphicFrame>
          <p:nvGraphicFramePr>
            <p:cNvPr id="39" name="图表 38">
              <a:extLst>
                <a:ext uri="{FF2B5EF4-FFF2-40B4-BE49-F238E27FC236}">
                  <a16:creationId xmlns:a16="http://schemas.microsoft.com/office/drawing/2014/main" id="{3039FFAC-91E9-453D-A124-B2057965CBE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09004510"/>
                </p:ext>
              </p:extLst>
            </p:nvPr>
          </p:nvGraphicFramePr>
          <p:xfrm>
            <a:off x="672027" y="2349081"/>
            <a:ext cx="3674221" cy="2815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8CA2CBF-B602-4EEE-A0E4-651EE78A5DCE}"/>
                </a:ext>
              </a:extLst>
            </p:cNvPr>
            <p:cNvGrpSpPr/>
            <p:nvPr/>
          </p:nvGrpSpPr>
          <p:grpSpPr>
            <a:xfrm>
              <a:off x="1057084" y="5052749"/>
              <a:ext cx="3256864" cy="276999"/>
              <a:chOff x="1057084" y="5052749"/>
              <a:chExt cx="3256864" cy="276999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5E4AE30-79A7-4264-9DF9-B24BBEEF97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7084" y="5186673"/>
                <a:ext cx="266700" cy="0"/>
              </a:xfrm>
              <a:prstGeom prst="line">
                <a:avLst/>
              </a:prstGeom>
              <a:ln w="19050">
                <a:solidFill>
                  <a:srgbClr val="D337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B0CD597-6C69-48B3-8AAF-96DD58D4E1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1109" y="5183554"/>
                <a:ext cx="2667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BEF35DC-BC00-46EC-A1E9-92ADB9DA25E9}"/>
                  </a:ext>
                </a:extLst>
              </p:cNvPr>
              <p:cNvSpPr txBox="1"/>
              <p:nvPr/>
            </p:nvSpPr>
            <p:spPr>
              <a:xfrm>
                <a:off x="1317287" y="5052749"/>
                <a:ext cx="136287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MT9222  VOQ (V)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D5D414B4-8865-4851-9E04-E1EA67BC71DA}"/>
                  </a:ext>
                </a:extLst>
              </p:cNvPr>
              <p:cNvSpPr txBox="1"/>
              <p:nvPr/>
            </p:nvSpPr>
            <p:spPr>
              <a:xfrm>
                <a:off x="3031225" y="5052749"/>
                <a:ext cx="12827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AC*724 VOQ (V)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445C1D8-1D4B-4DC6-A098-0CD34352E0F6}"/>
              </a:ext>
            </a:extLst>
          </p:cNvPr>
          <p:cNvGrpSpPr/>
          <p:nvPr/>
        </p:nvGrpSpPr>
        <p:grpSpPr>
          <a:xfrm>
            <a:off x="8009479" y="2593416"/>
            <a:ext cx="3934474" cy="2990763"/>
            <a:chOff x="7799619" y="2323596"/>
            <a:chExt cx="3934474" cy="2990763"/>
          </a:xfrm>
        </p:grpSpPr>
        <p:graphicFrame>
          <p:nvGraphicFramePr>
            <p:cNvPr id="46" name="图表 45">
              <a:extLst>
                <a:ext uri="{FF2B5EF4-FFF2-40B4-BE49-F238E27FC236}">
                  <a16:creationId xmlns:a16="http://schemas.microsoft.com/office/drawing/2014/main" id="{AF65A73E-157B-4CB1-BD55-6540715AFA62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94558339"/>
                </p:ext>
              </p:extLst>
            </p:nvPr>
          </p:nvGraphicFramePr>
          <p:xfrm>
            <a:off x="7799619" y="2323596"/>
            <a:ext cx="3934474" cy="2692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13FFDE10-B2BE-4DDF-9EC5-D089E3141B87}"/>
                </a:ext>
              </a:extLst>
            </p:cNvPr>
            <p:cNvCxnSpPr>
              <a:cxnSpLocks/>
            </p:cNvCxnSpPr>
            <p:nvPr/>
          </p:nvCxnSpPr>
          <p:spPr>
            <a:xfrm>
              <a:off x="8540761" y="5171284"/>
              <a:ext cx="266700" cy="0"/>
            </a:xfrm>
            <a:prstGeom prst="line">
              <a:avLst/>
            </a:prstGeom>
            <a:ln w="19050">
              <a:solidFill>
                <a:srgbClr val="D33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C57568F-60BF-419D-8523-413B268CABB8}"/>
                </a:ext>
              </a:extLst>
            </p:cNvPr>
            <p:cNvCxnSpPr>
              <a:cxnSpLocks/>
            </p:cNvCxnSpPr>
            <p:nvPr/>
          </p:nvCxnSpPr>
          <p:spPr>
            <a:xfrm>
              <a:off x="10144625" y="5168165"/>
              <a:ext cx="2667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6333229-D23A-49FA-9D8E-C2C921A1B0FF}"/>
                </a:ext>
              </a:extLst>
            </p:cNvPr>
            <p:cNvSpPr txBox="1"/>
            <p:nvPr/>
          </p:nvSpPr>
          <p:spPr>
            <a:xfrm>
              <a:off x="8800964" y="5037360"/>
              <a:ext cx="1120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MT9222 ETOT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D59B762-AECF-4CDC-AF93-7A11772525CB}"/>
                </a:ext>
              </a:extLst>
            </p:cNvPr>
            <p:cNvSpPr txBox="1"/>
            <p:nvPr/>
          </p:nvSpPr>
          <p:spPr>
            <a:xfrm>
              <a:off x="10394741" y="5037360"/>
              <a:ext cx="10823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AC*724 ETOT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</p:grpSp>
      <p:graphicFrame>
        <p:nvGraphicFramePr>
          <p:cNvPr id="51" name="图表 50">
            <a:extLst>
              <a:ext uri="{FF2B5EF4-FFF2-40B4-BE49-F238E27FC236}">
                <a16:creationId xmlns:a16="http://schemas.microsoft.com/office/drawing/2014/main" id="{2DEC43DB-97FB-4652-99AF-2B7FF30995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9438293"/>
              </p:ext>
            </p:extLst>
          </p:nvPr>
        </p:nvGraphicFramePr>
        <p:xfrm>
          <a:off x="4331411" y="2534848"/>
          <a:ext cx="3749019" cy="3148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55" name="组合 54">
            <a:extLst>
              <a:ext uri="{FF2B5EF4-FFF2-40B4-BE49-F238E27FC236}">
                <a16:creationId xmlns:a16="http://schemas.microsoft.com/office/drawing/2014/main" id="{D7987180-FBE3-43BC-ACCA-0AE66DAEAB37}"/>
              </a:ext>
            </a:extLst>
          </p:cNvPr>
          <p:cNvGrpSpPr/>
          <p:nvPr/>
        </p:nvGrpSpPr>
        <p:grpSpPr>
          <a:xfrm>
            <a:off x="3872641" y="1356238"/>
            <a:ext cx="4633487" cy="584775"/>
            <a:chOff x="3917611" y="846578"/>
            <a:chExt cx="4633487" cy="58477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FC24E48-BFD6-445B-9D34-E01BD32B3DD5}"/>
                </a:ext>
              </a:extLst>
            </p:cNvPr>
            <p:cNvSpPr/>
            <p:nvPr/>
          </p:nvSpPr>
          <p:spPr>
            <a:xfrm>
              <a:off x="3917611" y="908131"/>
              <a:ext cx="17866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zh-CN" sz="2400" b="1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+mn-ea"/>
                  <a:ea typeface="+mn-ea"/>
                  <a:cs typeface="Arial" panose="020B0604020202020204" pitchFamily="34" charset="0"/>
                </a:rPr>
                <a:t>MT9222WT</a:t>
              </a:r>
            </a:p>
          </p:txBody>
        </p:sp>
        <p:sp>
          <p:nvSpPr>
            <p:cNvPr id="53" name="文本框 9">
              <a:extLst>
                <a:ext uri="{FF2B5EF4-FFF2-40B4-BE49-F238E27FC236}">
                  <a16:creationId xmlns:a16="http://schemas.microsoft.com/office/drawing/2014/main" id="{5DC5F947-EDA8-4562-ACBF-8D08A38A568B}"/>
                </a:ext>
              </a:extLst>
            </p:cNvPr>
            <p:cNvSpPr txBox="1"/>
            <p:nvPr/>
          </p:nvSpPr>
          <p:spPr>
            <a:xfrm>
              <a:off x="5776608" y="846578"/>
              <a:ext cx="9154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D33F35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V</a:t>
              </a: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S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8925569-7CDA-4170-AB78-908D50EC8750}"/>
                </a:ext>
              </a:extLst>
            </p:cNvPr>
            <p:cNvSpPr/>
            <p:nvPr/>
          </p:nvSpPr>
          <p:spPr>
            <a:xfrm>
              <a:off x="6643203" y="908132"/>
              <a:ext cx="19078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 b="1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+mn-ea"/>
                  <a:ea typeface="+mn-ea"/>
                  <a:cs typeface="Arial" panose="020B0604020202020204" pitchFamily="34" charset="0"/>
                </a:rPr>
                <a:t>AC*724KMA</a:t>
              </a:r>
            </a:p>
          </p:txBody>
        </p:sp>
      </p:grpSp>
      <p:sp>
        <p:nvSpPr>
          <p:cNvPr id="57" name="灯片编号占位符 2">
            <a:extLst>
              <a:ext uri="{FF2B5EF4-FFF2-40B4-BE49-F238E27FC236}">
                <a16:creationId xmlns:a16="http://schemas.microsoft.com/office/drawing/2014/main" id="{3F988249-EEEF-4720-8CE4-87080DB7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E4C98BE-C417-4B88-96A4-26737CB88772}"/>
              </a:ext>
            </a:extLst>
          </p:cNvPr>
          <p:cNvSpPr txBox="1"/>
          <p:nvPr/>
        </p:nvSpPr>
        <p:spPr>
          <a:xfrm>
            <a:off x="851535" y="775091"/>
            <a:ext cx="9685284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主要参数对比：中值</a:t>
            </a:r>
            <a:r>
              <a:rPr lang="en-US" altLang="zh-CN" sz="2000" b="1" dirty="0">
                <a:solidFill>
                  <a:srgbClr val="000000"/>
                </a:solidFill>
                <a:latin typeface="等线" pitchFamily="2" charset="-122"/>
              </a:rPr>
              <a:t>-VOQ</a:t>
            </a: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、灵敏度温漂</a:t>
            </a:r>
            <a:r>
              <a:rPr lang="en-US" altLang="zh-CN" sz="2000" b="1" dirty="0">
                <a:solidFill>
                  <a:srgbClr val="000000"/>
                </a:solidFill>
                <a:latin typeface="等线" pitchFamily="2" charset="-122"/>
              </a:rPr>
              <a:t>-ESNST</a:t>
            </a: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、全温输出精度误差</a:t>
            </a:r>
            <a:r>
              <a:rPr lang="en-US" altLang="zh-CN" sz="2000" b="1" dirty="0">
                <a:solidFill>
                  <a:srgbClr val="000000"/>
                </a:solidFill>
                <a:latin typeface="等线" pitchFamily="2" charset="-122"/>
              </a:rPr>
              <a:t>-ETOT</a:t>
            </a:r>
          </a:p>
        </p:txBody>
      </p:sp>
    </p:spTree>
    <p:extLst>
      <p:ext uri="{BB962C8B-B14F-4D97-AF65-F5344CB8AC3E}">
        <p14:creationId xmlns:p14="http://schemas.microsoft.com/office/powerpoint/2010/main" val="3065743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2">
            <a:extLst>
              <a:ext uri="{FF2B5EF4-FFF2-40B4-BE49-F238E27FC236}">
                <a16:creationId xmlns:a16="http://schemas.microsoft.com/office/drawing/2014/main" id="{2386D25D-3B17-4104-8D7A-C90C9142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E4BB3C4-46B9-4818-958D-CAA01A5B2FF9}"/>
              </a:ext>
            </a:extLst>
          </p:cNvPr>
          <p:cNvSpPr txBox="1"/>
          <p:nvPr/>
        </p:nvSpPr>
        <p:spPr>
          <a:xfrm>
            <a:off x="851535" y="332740"/>
            <a:ext cx="346280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与同类产品性能对比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6E365209-743A-453D-A485-7E589AC83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662082"/>
              </p:ext>
            </p:extLst>
          </p:nvPr>
        </p:nvGraphicFramePr>
        <p:xfrm>
          <a:off x="3506474" y="4856472"/>
          <a:ext cx="4854596" cy="1169518"/>
        </p:xfrm>
        <a:graphic>
          <a:graphicData uri="http://schemas.openxmlformats.org/drawingml/2006/table">
            <a:tbl>
              <a:tblPr/>
              <a:tblGrid>
                <a:gridCol w="1213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8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型号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MT9222WT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A**724KMA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UNIT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平均值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2.530885666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2.532106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最大值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2.557106554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2.554836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最小值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2.50684102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2.508462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VPP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0.050265534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0.046374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6A2E16BB-1061-4145-8F3A-47EF9106BF07}"/>
              </a:ext>
            </a:extLst>
          </p:cNvPr>
          <p:cNvSpPr txBox="1"/>
          <p:nvPr/>
        </p:nvSpPr>
        <p:spPr>
          <a:xfrm>
            <a:off x="7770064" y="1851512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AC</a:t>
            </a: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*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724KMA-50AB</a:t>
            </a:r>
            <a:endParaRPr lang="zh-CN" altLang="en-US" dirty="0">
              <a:solidFill>
                <a:srgbClr val="000000"/>
              </a:solidFill>
              <a:latin typeface="等线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4031BC-6750-4C51-9643-73CA2D19DC10}"/>
              </a:ext>
            </a:extLst>
          </p:cNvPr>
          <p:cNvSpPr txBox="1"/>
          <p:nvPr/>
        </p:nvSpPr>
        <p:spPr>
          <a:xfrm>
            <a:off x="2330410" y="1841486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MT9222WT-50A</a:t>
            </a:r>
            <a:endParaRPr lang="zh-CN" altLang="en-US" dirty="0">
              <a:solidFill>
                <a:srgbClr val="000000"/>
              </a:solidFill>
              <a:latin typeface="等线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B50109-D7E6-4D2E-95CB-7232F6119EEE}"/>
              </a:ext>
            </a:extLst>
          </p:cNvPr>
          <p:cNvSpPr txBox="1"/>
          <p:nvPr/>
        </p:nvSpPr>
        <p:spPr>
          <a:xfrm>
            <a:off x="851535" y="775091"/>
            <a:ext cx="9685284" cy="92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输出噪声对比</a:t>
            </a:r>
            <a:r>
              <a:rPr lang="en-US" altLang="zh-CN" sz="2000" b="1" dirty="0">
                <a:solidFill>
                  <a:srgbClr val="000000"/>
                </a:solidFill>
                <a:latin typeface="等线" pitchFamily="2" charset="-122"/>
              </a:rPr>
              <a:t>----</a:t>
            </a: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数据采集卡</a:t>
            </a:r>
            <a:endParaRPr lang="en-US" altLang="zh-CN" sz="2000" b="1" dirty="0">
              <a:solidFill>
                <a:srgbClr val="000000"/>
              </a:solidFill>
              <a:latin typeface="等线" pitchFamily="2" charset="-122"/>
            </a:endParaRPr>
          </a:p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测试条件：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VCC=5V</a:t>
            </a: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，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VCC-GND 100nF</a:t>
            </a: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，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OUT-GND 1nF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019C1CB-AD5E-46A2-9AF6-74A1D1B4D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4145" y="2208411"/>
            <a:ext cx="4081080" cy="24177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3E8CCFE-DD88-4F62-856A-2DE1332C3E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503" y="2198318"/>
            <a:ext cx="4089653" cy="24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48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2">
            <a:extLst>
              <a:ext uri="{FF2B5EF4-FFF2-40B4-BE49-F238E27FC236}">
                <a16:creationId xmlns:a16="http://schemas.microsoft.com/office/drawing/2014/main" id="{2386D25D-3B17-4104-8D7A-C90C9142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13</a:t>
            </a:fld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E4BB3C4-46B9-4818-958D-CAA01A5B2FF9}"/>
              </a:ext>
            </a:extLst>
          </p:cNvPr>
          <p:cNvSpPr txBox="1"/>
          <p:nvPr/>
        </p:nvSpPr>
        <p:spPr>
          <a:xfrm>
            <a:off x="851535" y="332740"/>
            <a:ext cx="346280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与同类产品性能对比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747B81F-B028-4B6F-A827-8F6C6D2E90A2}"/>
              </a:ext>
            </a:extLst>
          </p:cNvPr>
          <p:cNvSpPr txBox="1"/>
          <p:nvPr/>
        </p:nvSpPr>
        <p:spPr>
          <a:xfrm>
            <a:off x="7770064" y="1851512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AC</a:t>
            </a: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*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724KMA-50AB</a:t>
            </a:r>
            <a:endParaRPr lang="zh-CN" altLang="en-US" dirty="0">
              <a:solidFill>
                <a:srgbClr val="000000"/>
              </a:solidFill>
              <a:latin typeface="等线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503FF56-01E7-4EDC-AD1F-CC42DD512192}"/>
              </a:ext>
            </a:extLst>
          </p:cNvPr>
          <p:cNvSpPr txBox="1"/>
          <p:nvPr/>
        </p:nvSpPr>
        <p:spPr>
          <a:xfrm>
            <a:off x="2330410" y="1841486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MT9222WT-50A</a:t>
            </a:r>
            <a:endParaRPr lang="zh-CN" altLang="en-US" dirty="0">
              <a:solidFill>
                <a:srgbClr val="000000"/>
              </a:solidFill>
              <a:latin typeface="等线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59A91C3-868E-4563-AE6A-30E5EA5739B8}"/>
              </a:ext>
            </a:extLst>
          </p:cNvPr>
          <p:cNvSpPr txBox="1"/>
          <p:nvPr/>
        </p:nvSpPr>
        <p:spPr>
          <a:xfrm>
            <a:off x="851535" y="865031"/>
            <a:ext cx="9685284" cy="92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输出噪声对比</a:t>
            </a:r>
            <a:r>
              <a:rPr lang="en-US" altLang="zh-CN" sz="2000" b="1" dirty="0">
                <a:solidFill>
                  <a:srgbClr val="000000"/>
                </a:solidFill>
                <a:latin typeface="等线" pitchFamily="2" charset="-122"/>
              </a:rPr>
              <a:t>----</a:t>
            </a: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示波器</a:t>
            </a:r>
            <a:endParaRPr lang="en-US" altLang="zh-CN" sz="2000" b="1" dirty="0">
              <a:solidFill>
                <a:srgbClr val="000000"/>
              </a:solidFill>
              <a:latin typeface="等线" pitchFamily="2" charset="-122"/>
            </a:endParaRPr>
          </a:p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测试条件：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VCC=5V</a:t>
            </a:r>
            <a:r>
              <a:rPr lang="zh-CN" altLang="en-US" dirty="0">
                <a:solidFill>
                  <a:srgbClr val="000000"/>
                </a:solidFill>
                <a:latin typeface="等线" pitchFamily="2" charset="-122"/>
              </a:rPr>
              <a:t>，</a:t>
            </a:r>
            <a:r>
              <a:rPr lang="en-US" altLang="zh-CN" dirty="0">
                <a:solidFill>
                  <a:srgbClr val="000000"/>
                </a:solidFill>
                <a:latin typeface="等线" pitchFamily="2" charset="-122"/>
              </a:rPr>
              <a:t>VCC-GND 100nF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A0796E6D-6DFA-45AE-95A1-A7549A361E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15" y="2270542"/>
            <a:ext cx="3901440" cy="2286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6184424-E639-465A-B4DE-D18A988DD9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960" y="2268142"/>
            <a:ext cx="3901440" cy="228600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77E94927-297A-4DB7-AD4B-8D2A3A7CBF33}"/>
              </a:ext>
            </a:extLst>
          </p:cNvPr>
          <p:cNvSpPr txBox="1"/>
          <p:nvPr/>
        </p:nvSpPr>
        <p:spPr>
          <a:xfrm>
            <a:off x="2518599" y="4704102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20mV/div   1ms/div</a:t>
            </a:r>
            <a:endParaRPr lang="zh-CN" altLang="en-US" sz="12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77B018-50CB-461A-9A0C-5FD7C9C9F791}"/>
              </a:ext>
            </a:extLst>
          </p:cNvPr>
          <p:cNvSpPr txBox="1"/>
          <p:nvPr/>
        </p:nvSpPr>
        <p:spPr>
          <a:xfrm>
            <a:off x="7991798" y="4704102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20mV/div   1ms/div</a:t>
            </a:r>
            <a:endParaRPr lang="zh-CN" altLang="en-US" sz="1200" dirty="0"/>
          </a:p>
        </p:txBody>
      </p:sp>
      <p:graphicFrame>
        <p:nvGraphicFramePr>
          <p:cNvPr id="39" name="表格 38">
            <a:extLst>
              <a:ext uri="{FF2B5EF4-FFF2-40B4-BE49-F238E27FC236}">
                <a16:creationId xmlns:a16="http://schemas.microsoft.com/office/drawing/2014/main" id="{CD3F2E3D-AB4E-48D9-B499-49D102B22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556701"/>
              </p:ext>
            </p:extLst>
          </p:nvPr>
        </p:nvGraphicFramePr>
        <p:xfrm>
          <a:off x="3668702" y="5247782"/>
          <a:ext cx="4854596" cy="477236"/>
        </p:xfrm>
        <a:graphic>
          <a:graphicData uri="http://schemas.openxmlformats.org/drawingml/2006/table">
            <a:tbl>
              <a:tblPr/>
              <a:tblGrid>
                <a:gridCol w="1213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3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5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型号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MT9222WT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**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724KMA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UNIT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6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VPP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mV</a:t>
                      </a:r>
                    </a:p>
                  </a:txBody>
                  <a:tcPr marL="12193" marR="12193" marT="121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4088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2">
            <a:extLst>
              <a:ext uri="{FF2B5EF4-FFF2-40B4-BE49-F238E27FC236}">
                <a16:creationId xmlns:a16="http://schemas.microsoft.com/office/drawing/2014/main" id="{2386D25D-3B17-4104-8D7A-C90C9142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14</a:t>
            </a:fld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E4BB3C4-46B9-4818-958D-CAA01A5B2FF9}"/>
              </a:ext>
            </a:extLst>
          </p:cNvPr>
          <p:cNvSpPr txBox="1"/>
          <p:nvPr/>
        </p:nvSpPr>
        <p:spPr>
          <a:xfrm>
            <a:off x="851535" y="332740"/>
            <a:ext cx="346280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与同类产品性能对比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A5BA74-1D83-4C3F-A771-B3C99F20403C}"/>
              </a:ext>
            </a:extLst>
          </p:cNvPr>
          <p:cNvSpPr txBox="1"/>
          <p:nvPr/>
        </p:nvSpPr>
        <p:spPr>
          <a:xfrm>
            <a:off x="851535" y="865031"/>
            <a:ext cx="9685284" cy="50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0" indent="-1524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等线" pitchFamily="2" charset="-122"/>
              </a:rPr>
              <a:t>输出响应时间对比</a:t>
            </a:r>
            <a:endParaRPr lang="en-US" altLang="zh-CN" sz="2000" b="1" dirty="0">
              <a:solidFill>
                <a:srgbClr val="000000"/>
              </a:solidFill>
              <a:latin typeface="等线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2470CC6-06BD-4A79-96E8-B5D7C0765D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0" y="1609768"/>
            <a:ext cx="4872000" cy="29232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EE2DF97-8D0B-43CD-BD15-CFEE9F8C8F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561" y="1609768"/>
            <a:ext cx="4871999" cy="2923200"/>
          </a:xfrm>
          <a:prstGeom prst="rect">
            <a:avLst/>
          </a:prstGeom>
        </p:spPr>
      </p:pic>
      <p:grpSp>
        <p:nvGrpSpPr>
          <p:cNvPr id="33" name="2199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A284E99-B91F-44BE-8AE7-282E8C41562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51535" y="1545353"/>
            <a:ext cx="9864775" cy="4262369"/>
            <a:chOff x="669925" y="1276349"/>
            <a:chExt cx="9864775" cy="4262369"/>
          </a:xfrm>
        </p:grpSpPr>
        <p:sp>
          <p:nvSpPr>
            <p:cNvPr id="34" name="ísḷiḑé">
              <a:extLst>
                <a:ext uri="{FF2B5EF4-FFF2-40B4-BE49-F238E27FC236}">
                  <a16:creationId xmlns:a16="http://schemas.microsoft.com/office/drawing/2014/main" id="{D4856810-D1EF-4DF0-B232-9C7F79C73FA4}"/>
                </a:ext>
              </a:extLst>
            </p:cNvPr>
            <p:cNvSpPr/>
            <p:nvPr/>
          </p:nvSpPr>
          <p:spPr>
            <a:xfrm>
              <a:off x="669925" y="1276349"/>
              <a:ext cx="104775" cy="3060000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5" name="i$1iḍé">
              <a:extLst>
                <a:ext uri="{FF2B5EF4-FFF2-40B4-BE49-F238E27FC236}">
                  <a16:creationId xmlns:a16="http://schemas.microsoft.com/office/drawing/2014/main" id="{5A85228C-CE76-445C-A842-EA0CEB9DC64C}"/>
                </a:ext>
              </a:extLst>
            </p:cNvPr>
            <p:cNvGrpSpPr/>
            <p:nvPr/>
          </p:nvGrpSpPr>
          <p:grpSpPr>
            <a:xfrm>
              <a:off x="774700" y="3823131"/>
              <a:ext cx="581025" cy="1304925"/>
              <a:chOff x="774700" y="3823131"/>
              <a:chExt cx="581025" cy="1304925"/>
            </a:xfrm>
          </p:grpSpPr>
          <p:sp>
            <p:nvSpPr>
              <p:cNvPr id="45" name="ïṧľîḋe">
                <a:extLst>
                  <a:ext uri="{FF2B5EF4-FFF2-40B4-BE49-F238E27FC236}">
                    <a16:creationId xmlns:a16="http://schemas.microsoft.com/office/drawing/2014/main" id="{54FE3182-1317-4E16-B7B8-5BCA9D4CCD25}"/>
                  </a:ext>
                </a:extLst>
              </p:cNvPr>
              <p:cNvSpPr/>
              <p:nvPr/>
            </p:nvSpPr>
            <p:spPr>
              <a:xfrm>
                <a:off x="774700" y="4547031"/>
                <a:ext cx="581025" cy="581025"/>
              </a:xfrm>
              <a:prstGeom prst="ellipse">
                <a:avLst/>
              </a:prstGeom>
              <a:solidFill>
                <a:srgbClr val="D33F3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01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382ADC0C-A3AC-454F-9FCD-F2BCB900DB23}"/>
                  </a:ext>
                </a:extLst>
              </p:cNvPr>
              <p:cNvCxnSpPr>
                <a:stCxn id="45" idx="0"/>
              </p:cNvCxnSpPr>
              <p:nvPr/>
            </p:nvCxnSpPr>
            <p:spPr>
              <a:xfrm flipV="1">
                <a:off x="1065213" y="3823131"/>
                <a:ext cx="0" cy="723900"/>
              </a:xfrm>
              <a:prstGeom prst="line">
                <a:avLst/>
              </a:prstGeom>
              <a:noFill/>
              <a:ln w="3175" cap="rnd" cmpd="sng" algn="ctr">
                <a:solidFill>
                  <a:srgbClr val="C8050E"/>
                </a:solidFill>
                <a:prstDash val="solid"/>
                <a:round/>
                <a:tailEnd type="oval"/>
              </a:ln>
              <a:effectLst/>
            </p:spPr>
          </p:cxnSp>
        </p:grpSp>
        <p:grpSp>
          <p:nvGrpSpPr>
            <p:cNvPr id="36" name="ïṥḷîḑé">
              <a:extLst>
                <a:ext uri="{FF2B5EF4-FFF2-40B4-BE49-F238E27FC236}">
                  <a16:creationId xmlns:a16="http://schemas.microsoft.com/office/drawing/2014/main" id="{02131DCD-F551-4912-A576-9CE8CB5C3C4E}"/>
                </a:ext>
              </a:extLst>
            </p:cNvPr>
            <p:cNvGrpSpPr/>
            <p:nvPr/>
          </p:nvGrpSpPr>
          <p:grpSpPr>
            <a:xfrm>
              <a:off x="1441450" y="4451781"/>
              <a:ext cx="3330625" cy="1086937"/>
              <a:chOff x="1441450" y="4543425"/>
              <a:chExt cx="3330625" cy="1086937"/>
            </a:xfrm>
          </p:grpSpPr>
          <p:sp>
            <p:nvSpPr>
              <p:cNvPr id="43" name="íşľîdê">
                <a:extLst>
                  <a:ext uri="{FF2B5EF4-FFF2-40B4-BE49-F238E27FC236}">
                    <a16:creationId xmlns:a16="http://schemas.microsoft.com/office/drawing/2014/main" id="{2098610D-D9C6-4BF1-96C4-27F684755DC9}"/>
                  </a:ext>
                </a:extLst>
              </p:cNvPr>
              <p:cNvSpPr txBox="1"/>
              <p:nvPr/>
            </p:nvSpPr>
            <p:spPr bwMode="auto">
              <a:xfrm>
                <a:off x="1441450" y="4543425"/>
                <a:ext cx="3330625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等线" panose="02010600030101010101" pitchFamily="2" charset="-122"/>
                  </a:rPr>
                  <a:t>MT9222WT-20BR5</a:t>
                </a:r>
              </a:p>
            </p:txBody>
          </p:sp>
          <p:sp>
            <p:nvSpPr>
              <p:cNvPr id="44" name="íṧḻîďé">
                <a:extLst>
                  <a:ext uri="{FF2B5EF4-FFF2-40B4-BE49-F238E27FC236}">
                    <a16:creationId xmlns:a16="http://schemas.microsoft.com/office/drawing/2014/main" id="{13A5593A-8C40-4454-912C-4F4FFBAA12C4}"/>
                  </a:ext>
                </a:extLst>
              </p:cNvPr>
              <p:cNvSpPr/>
              <p:nvPr/>
            </p:nvSpPr>
            <p:spPr bwMode="auto">
              <a:xfrm>
                <a:off x="1441450" y="4998606"/>
                <a:ext cx="3330625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等线" panose="02010600030101010101" pitchFamily="2" charset="-122"/>
                  </a:rPr>
                  <a:t>Response time: 2.84uS</a:t>
                </a:r>
              </a:p>
            </p:txBody>
          </p:sp>
        </p:grpSp>
        <p:sp>
          <p:nvSpPr>
            <p:cNvPr id="37" name="iśļïďe">
              <a:extLst>
                <a:ext uri="{FF2B5EF4-FFF2-40B4-BE49-F238E27FC236}">
                  <a16:creationId xmlns:a16="http://schemas.microsoft.com/office/drawing/2014/main" id="{8E788765-EE1B-4AE1-ACA0-E9D2B99F1D47}"/>
                </a:ext>
              </a:extLst>
            </p:cNvPr>
            <p:cNvSpPr/>
            <p:nvPr/>
          </p:nvSpPr>
          <p:spPr>
            <a:xfrm>
              <a:off x="6432550" y="1276349"/>
              <a:ext cx="104775" cy="3060000"/>
            </a:xfrm>
            <a:prstGeom prst="rect">
              <a:avLst/>
            </a:prstGeom>
            <a:solidFill>
              <a:srgbClr val="0070C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iSḷïdê">
              <a:extLst>
                <a:ext uri="{FF2B5EF4-FFF2-40B4-BE49-F238E27FC236}">
                  <a16:creationId xmlns:a16="http://schemas.microsoft.com/office/drawing/2014/main" id="{DA99DEDE-1390-4DDD-8A63-826768982036}"/>
                </a:ext>
              </a:extLst>
            </p:cNvPr>
            <p:cNvSpPr/>
            <p:nvPr/>
          </p:nvSpPr>
          <p:spPr>
            <a:xfrm>
              <a:off x="6537325" y="4547031"/>
              <a:ext cx="581025" cy="581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02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6D1740D-BDBC-4637-BCFC-B18C0D46ECEE}"/>
                </a:ext>
              </a:extLst>
            </p:cNvPr>
            <p:cNvCxnSpPr>
              <a:stCxn id="38" idx="0"/>
            </p:cNvCxnSpPr>
            <p:nvPr/>
          </p:nvCxnSpPr>
          <p:spPr>
            <a:xfrm flipV="1">
              <a:off x="6827838" y="3823131"/>
              <a:ext cx="0" cy="723900"/>
            </a:xfrm>
            <a:prstGeom prst="line">
              <a:avLst/>
            </a:prstGeom>
            <a:noFill/>
            <a:ln w="3175" cap="rnd" cmpd="sng" algn="ctr">
              <a:solidFill>
                <a:srgbClr val="0070C0"/>
              </a:solidFill>
              <a:prstDash val="solid"/>
              <a:round/>
              <a:tailEnd type="oval"/>
            </a:ln>
            <a:effectLst/>
          </p:spPr>
        </p:cxnSp>
        <p:grpSp>
          <p:nvGrpSpPr>
            <p:cNvPr id="40" name="iSļidé">
              <a:extLst>
                <a:ext uri="{FF2B5EF4-FFF2-40B4-BE49-F238E27FC236}">
                  <a16:creationId xmlns:a16="http://schemas.microsoft.com/office/drawing/2014/main" id="{AEEBBC42-0F20-4865-8499-E53CA2E49196}"/>
                </a:ext>
              </a:extLst>
            </p:cNvPr>
            <p:cNvGrpSpPr/>
            <p:nvPr/>
          </p:nvGrpSpPr>
          <p:grpSpPr>
            <a:xfrm>
              <a:off x="7204075" y="4451781"/>
              <a:ext cx="3330625" cy="1086937"/>
              <a:chOff x="1441450" y="4543425"/>
              <a:chExt cx="3330625" cy="1086937"/>
            </a:xfrm>
          </p:grpSpPr>
          <p:sp>
            <p:nvSpPr>
              <p:cNvPr id="41" name="ï$ľiďe">
                <a:extLst>
                  <a:ext uri="{FF2B5EF4-FFF2-40B4-BE49-F238E27FC236}">
                    <a16:creationId xmlns:a16="http://schemas.microsoft.com/office/drawing/2014/main" id="{068855C2-A656-4819-BD10-F7F268569FEA}"/>
                  </a:ext>
                </a:extLst>
              </p:cNvPr>
              <p:cNvSpPr txBox="1"/>
              <p:nvPr/>
            </p:nvSpPr>
            <p:spPr bwMode="auto">
              <a:xfrm>
                <a:off x="1441450" y="4543425"/>
                <a:ext cx="3330625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等线" panose="02010600030101010101" pitchFamily="2" charset="-122"/>
                  </a:rPr>
                  <a:t>AC*724KMA-20AB</a:t>
                </a:r>
              </a:p>
            </p:txBody>
          </p:sp>
          <p:sp>
            <p:nvSpPr>
              <p:cNvPr id="42" name="ïṣliḑé">
                <a:extLst>
                  <a:ext uri="{FF2B5EF4-FFF2-40B4-BE49-F238E27FC236}">
                    <a16:creationId xmlns:a16="http://schemas.microsoft.com/office/drawing/2014/main" id="{9ABB452A-8B8C-4768-BF64-36B34D913CCD}"/>
                  </a:ext>
                </a:extLst>
              </p:cNvPr>
              <p:cNvSpPr/>
              <p:nvPr/>
            </p:nvSpPr>
            <p:spPr bwMode="auto">
              <a:xfrm>
                <a:off x="1441450" y="4998606"/>
                <a:ext cx="3330625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等线" panose="02010600030101010101" pitchFamily="2" charset="-122"/>
                  </a:rPr>
                  <a:t>Response time: 2.84uS</a:t>
                </a:r>
              </a:p>
            </p:txBody>
          </p:sp>
        </p:grpSp>
      </p:grp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95E81CC2-88B6-4E41-A505-0DB8C60C98C9}"/>
              </a:ext>
            </a:extLst>
          </p:cNvPr>
          <p:cNvCxnSpPr>
            <a:cxnSpLocks/>
          </p:cNvCxnSpPr>
          <p:nvPr/>
        </p:nvCxnSpPr>
        <p:spPr>
          <a:xfrm>
            <a:off x="2428916" y="2781376"/>
            <a:ext cx="469840" cy="346463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70CCFF10-F1A7-4571-BFAA-71DE9BA9F207}"/>
              </a:ext>
            </a:extLst>
          </p:cNvPr>
          <p:cNvSpPr txBox="1"/>
          <p:nvPr/>
        </p:nvSpPr>
        <p:spPr>
          <a:xfrm>
            <a:off x="1984723" y="2438940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FFFF"/>
                </a:solidFill>
                <a:latin typeface="等线" pitchFamily="2" charset="-122"/>
              </a:rPr>
              <a:t>IP=20A</a:t>
            </a:r>
            <a:endParaRPr lang="zh-CN" altLang="en-US" dirty="0">
              <a:solidFill>
                <a:srgbClr val="FFFFFF"/>
              </a:solidFill>
              <a:latin typeface="等线" pitchFamily="2" charset="-122"/>
            </a:endParaRP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F6299802-D42E-426E-9750-1F6826A9AAB4}"/>
              </a:ext>
            </a:extLst>
          </p:cNvPr>
          <p:cNvCxnSpPr>
            <a:cxnSpLocks/>
          </p:cNvCxnSpPr>
          <p:nvPr/>
        </p:nvCxnSpPr>
        <p:spPr>
          <a:xfrm flipH="1" flipV="1">
            <a:off x="3374289" y="3096662"/>
            <a:ext cx="425561" cy="297530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7508C34D-8448-4959-8A99-33256AB2E268}"/>
              </a:ext>
            </a:extLst>
          </p:cNvPr>
          <p:cNvSpPr txBox="1"/>
          <p:nvPr/>
        </p:nvSpPr>
        <p:spPr>
          <a:xfrm>
            <a:off x="3282721" y="3356082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FFFF"/>
                </a:solidFill>
                <a:latin typeface="等线" pitchFamily="2" charset="-122"/>
              </a:rPr>
              <a:t>OUTPUT</a:t>
            </a:r>
            <a:endParaRPr lang="zh-CN" altLang="en-US" dirty="0">
              <a:solidFill>
                <a:srgbClr val="FFFFFF"/>
              </a:solidFill>
              <a:latin typeface="等线" pitchFamily="2" charset="-122"/>
            </a:endParaRP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DCEAD0BD-4AF6-4514-8CDA-63AFCE4EE4DC}"/>
              </a:ext>
            </a:extLst>
          </p:cNvPr>
          <p:cNvCxnSpPr>
            <a:cxnSpLocks/>
          </p:cNvCxnSpPr>
          <p:nvPr/>
        </p:nvCxnSpPr>
        <p:spPr>
          <a:xfrm>
            <a:off x="8011097" y="2771863"/>
            <a:ext cx="469840" cy="346463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14192084-11CB-426C-8C9B-43351078E02E}"/>
              </a:ext>
            </a:extLst>
          </p:cNvPr>
          <p:cNvSpPr txBox="1"/>
          <p:nvPr/>
        </p:nvSpPr>
        <p:spPr>
          <a:xfrm>
            <a:off x="7566904" y="2429427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FFFF"/>
                </a:solidFill>
                <a:latin typeface="等线" pitchFamily="2" charset="-122"/>
              </a:rPr>
              <a:t>IP=20A</a:t>
            </a:r>
            <a:endParaRPr lang="zh-CN" altLang="en-US" dirty="0">
              <a:solidFill>
                <a:srgbClr val="FFFFFF"/>
              </a:solidFill>
              <a:latin typeface="等线" pitchFamily="2" charset="-122"/>
            </a:endParaRPr>
          </a:p>
        </p:txBody>
      </p: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2A3F4BFD-C19E-450A-837A-AC17604E3CE2}"/>
              </a:ext>
            </a:extLst>
          </p:cNvPr>
          <p:cNvCxnSpPr>
            <a:cxnSpLocks/>
          </p:cNvCxnSpPr>
          <p:nvPr/>
        </p:nvCxnSpPr>
        <p:spPr>
          <a:xfrm flipH="1" flipV="1">
            <a:off x="8956470" y="3087149"/>
            <a:ext cx="425561" cy="297530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B51720A7-1302-41B9-99D1-662E091B2AE1}"/>
              </a:ext>
            </a:extLst>
          </p:cNvPr>
          <p:cNvSpPr txBox="1"/>
          <p:nvPr/>
        </p:nvSpPr>
        <p:spPr>
          <a:xfrm>
            <a:off x="8864902" y="3346569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FFFF"/>
                </a:solidFill>
                <a:latin typeface="等线" pitchFamily="2" charset="-122"/>
              </a:rPr>
              <a:t>OUTPUT</a:t>
            </a:r>
            <a:endParaRPr lang="zh-CN" altLang="en-US" dirty="0">
              <a:solidFill>
                <a:srgbClr val="FFFFFF"/>
              </a:solidFill>
              <a:latin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66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1123997" y="1723465"/>
            <a:ext cx="14510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rgbClr val="D02A32"/>
                </a:solidFill>
                <a:latin typeface="Agency FB" panose="020B0503020202020204" pitchFamily="34" charset="0"/>
              </a:rPr>
              <a:t>/03</a:t>
            </a:r>
            <a:endParaRPr lang="zh-CN" altLang="en-US" sz="72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123997" y="2794492"/>
            <a:ext cx="3294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IC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应用介绍</a:t>
            </a:r>
          </a:p>
        </p:txBody>
      </p:sp>
      <p:sp>
        <p:nvSpPr>
          <p:cNvPr id="8" name="文本占位符 5"/>
          <p:cNvSpPr txBox="1"/>
          <p:nvPr/>
        </p:nvSpPr>
        <p:spPr>
          <a:xfrm>
            <a:off x="1161065" y="3317712"/>
            <a:ext cx="5509558" cy="468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通用变频器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伺服驱动器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光伏逆变器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便携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储能电源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542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17235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通用变频器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65CE4528-8CCB-49E1-ABAC-213F1A8D562C}"/>
              </a:ext>
            </a:extLst>
          </p:cNvPr>
          <p:cNvGraphicFramePr>
            <a:graphicFrameLocks noGrp="1"/>
          </p:cNvGraphicFramePr>
          <p:nvPr/>
        </p:nvGraphicFramePr>
        <p:xfrm>
          <a:off x="7719934" y="959089"/>
          <a:ext cx="3707912" cy="4626837"/>
        </p:xfrm>
        <a:graphic>
          <a:graphicData uri="http://schemas.openxmlformats.org/drawingml/2006/table">
            <a:tbl>
              <a:tblPr/>
              <a:tblGrid>
                <a:gridCol w="370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86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德力西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孚瑞肯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46524"/>
                  </a:ext>
                </a:extLst>
              </a:tr>
              <a:tr h="845642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众辰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353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源信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44844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金田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33737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7819F47E-A53E-4134-B48E-5E7BA276D878}"/>
              </a:ext>
            </a:extLst>
          </p:cNvPr>
          <p:cNvGrpSpPr/>
          <p:nvPr/>
        </p:nvGrpSpPr>
        <p:grpSpPr>
          <a:xfrm>
            <a:off x="657376" y="959088"/>
            <a:ext cx="2932141" cy="4626837"/>
            <a:chOff x="792286" y="959088"/>
            <a:chExt cx="2932141" cy="4626837"/>
          </a:xfrm>
        </p:grpSpPr>
        <p:sp>
          <p:nvSpPr>
            <p:cNvPr id="18" name="Rounded Rectangle 12">
              <a:extLst>
                <a:ext uri="{FF2B5EF4-FFF2-40B4-BE49-F238E27FC236}">
                  <a16:creationId xmlns:a16="http://schemas.microsoft.com/office/drawing/2014/main" id="{9E49F2F1-F1E5-49EA-A018-0F5EE402DB76}"/>
                </a:ext>
              </a:extLst>
            </p:cNvPr>
            <p:cNvSpPr/>
            <p:nvPr/>
          </p:nvSpPr>
          <p:spPr bwMode="auto">
            <a:xfrm>
              <a:off x="792286" y="959088"/>
              <a:ext cx="2830173" cy="462683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/>
          </p:spPr>
          <p:txBody>
            <a:bodyPr lIns="90478" tIns="44445" rIns="90478" bIns="44445"/>
            <a:lstStyle/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35000"/>
                </a:spcBef>
                <a:spcAft>
                  <a:spcPct val="0"/>
                </a:spcAft>
                <a:buClr>
                  <a:srgbClr val="FFFFFF"/>
                </a:buClr>
                <a:buSzTx/>
                <a:buFontTx/>
                <a:buChar char="•"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F4D8D6-9D76-4881-890E-729BD5038F58}"/>
                </a:ext>
              </a:extLst>
            </p:cNvPr>
            <p:cNvSpPr txBox="1"/>
            <p:nvPr/>
          </p:nvSpPr>
          <p:spPr>
            <a:xfrm>
              <a:off x="903463" y="1196264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5D11C5F-D45F-45F9-A5C1-9050B9E7D2D5}"/>
                </a:ext>
              </a:extLst>
            </p:cNvPr>
            <p:cNvSpPr/>
            <p:nvPr/>
          </p:nvSpPr>
          <p:spPr>
            <a:xfrm>
              <a:off x="998024" y="1649305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变频器输出与电机之间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C3688D5-0ECA-473E-904D-450DB98B5D03}"/>
                </a:ext>
              </a:extLst>
            </p:cNvPr>
            <p:cNvSpPr/>
            <p:nvPr/>
          </p:nvSpPr>
          <p:spPr>
            <a:xfrm>
              <a:off x="998024" y="1196264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应用位置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C7B203-4FD6-45DC-AC09-4B7DAE13EDF4}"/>
                </a:ext>
              </a:extLst>
            </p:cNvPr>
            <p:cNvSpPr txBox="1"/>
            <p:nvPr/>
          </p:nvSpPr>
          <p:spPr>
            <a:xfrm>
              <a:off x="903463" y="2184938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68FBC-DB35-4516-8BA3-D7C3F8F6D525}"/>
                </a:ext>
              </a:extLst>
            </p:cNvPr>
            <p:cNvSpPr/>
            <p:nvPr/>
          </p:nvSpPr>
          <p:spPr>
            <a:xfrm>
              <a:off x="998024" y="2518059"/>
              <a:ext cx="26244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采集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UVW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信号监控电流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作过流或过载保护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6D0868E-C7B6-41A6-8EB5-501A09343367}"/>
                </a:ext>
              </a:extLst>
            </p:cNvPr>
            <p:cNvSpPr/>
            <p:nvPr/>
          </p:nvSpPr>
          <p:spPr>
            <a:xfrm>
              <a:off x="998024" y="2184938"/>
              <a:ext cx="629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E1A30A4-9E0E-4907-8EA3-9340AE9598AD}"/>
                </a:ext>
              </a:extLst>
            </p:cNvPr>
            <p:cNvSpPr txBox="1"/>
            <p:nvPr/>
          </p:nvSpPr>
          <p:spPr>
            <a:xfrm>
              <a:off x="903463" y="33062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6743F1D-F8DD-4BC7-A328-15CD1C264B97}"/>
                </a:ext>
              </a:extLst>
            </p:cNvPr>
            <p:cNvSpPr/>
            <p:nvPr/>
          </p:nvSpPr>
          <p:spPr>
            <a:xfrm>
              <a:off x="1002751" y="3662593"/>
              <a:ext cx="159851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MT9223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MT9222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2B5AAE-6F51-40DF-8FB1-17342D99FA99}"/>
                </a:ext>
              </a:extLst>
            </p:cNvPr>
            <p:cNvSpPr/>
            <p:nvPr/>
          </p:nvSpPr>
          <p:spPr>
            <a:xfrm>
              <a:off x="998024" y="3306251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推荐型号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B7D882-19CE-43E9-873A-93CB3635065D}"/>
                </a:ext>
              </a:extLst>
            </p:cNvPr>
            <p:cNvSpPr txBox="1"/>
            <p:nvPr/>
          </p:nvSpPr>
          <p:spPr>
            <a:xfrm>
              <a:off x="901316" y="43730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22C692A-493F-4939-BAD6-28155A0A3163}"/>
                </a:ext>
              </a:extLst>
            </p:cNvPr>
            <p:cNvSpPr/>
            <p:nvPr/>
          </p:nvSpPr>
          <p:spPr>
            <a:xfrm>
              <a:off x="1000604" y="4819546"/>
              <a:ext cx="272382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隔离检测，集成度高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结构简单，成本优势明显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6C2FCB4-67B2-4FB0-9117-7C2BD1014241}"/>
                </a:ext>
              </a:extLst>
            </p:cNvPr>
            <p:cNvSpPr/>
            <p:nvPr/>
          </p:nvSpPr>
          <p:spPr>
            <a:xfrm>
              <a:off x="995877" y="4373051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优点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4A276380-AEB1-4E62-B0A0-8B3EAFDE52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8373" y="1733799"/>
            <a:ext cx="4035104" cy="297780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49ACD44-11A6-41F8-B521-BC313805471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00766" y="1392397"/>
            <a:ext cx="1803645" cy="772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C725B6C-D548-4B7A-A8D7-E39F1595E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0826" y="2236454"/>
            <a:ext cx="2106024" cy="7865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48C5149-01BE-48CB-94B5-2E16097D44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0846" y="3074575"/>
            <a:ext cx="2201944" cy="75246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2E554A7-A7B7-40A2-B459-DF06C7AF0EB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725" y="3891433"/>
            <a:ext cx="2334377" cy="89989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C3B88C5-5333-441F-A229-7D7F40A677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45165" y="4774828"/>
            <a:ext cx="24574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27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248497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专用变频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逆变器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65CE4528-8CCB-49E1-ABAC-213F1A8D5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800"/>
              </p:ext>
            </p:extLst>
          </p:nvPr>
        </p:nvGraphicFramePr>
        <p:xfrm>
          <a:off x="8287083" y="959089"/>
          <a:ext cx="3140763" cy="4626837"/>
        </p:xfrm>
        <a:graphic>
          <a:graphicData uri="http://schemas.openxmlformats.org/drawingml/2006/table">
            <a:tbl>
              <a:tblPr/>
              <a:tblGrid>
                <a:gridCol w="3140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86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天步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天源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46524"/>
                  </a:ext>
                </a:extLst>
              </a:tr>
              <a:tr h="845642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优众新能源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353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赛孚德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44844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晶福源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33737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7819F47E-A53E-4134-B48E-5E7BA276D878}"/>
              </a:ext>
            </a:extLst>
          </p:cNvPr>
          <p:cNvGrpSpPr/>
          <p:nvPr/>
        </p:nvGrpSpPr>
        <p:grpSpPr>
          <a:xfrm>
            <a:off x="657376" y="959088"/>
            <a:ext cx="2932141" cy="4626837"/>
            <a:chOff x="792286" y="959088"/>
            <a:chExt cx="2932141" cy="4626837"/>
          </a:xfrm>
        </p:grpSpPr>
        <p:sp>
          <p:nvSpPr>
            <p:cNvPr id="18" name="Rounded Rectangle 12">
              <a:extLst>
                <a:ext uri="{FF2B5EF4-FFF2-40B4-BE49-F238E27FC236}">
                  <a16:creationId xmlns:a16="http://schemas.microsoft.com/office/drawing/2014/main" id="{9E49F2F1-F1E5-49EA-A018-0F5EE402DB76}"/>
                </a:ext>
              </a:extLst>
            </p:cNvPr>
            <p:cNvSpPr/>
            <p:nvPr/>
          </p:nvSpPr>
          <p:spPr bwMode="auto">
            <a:xfrm>
              <a:off x="792286" y="959088"/>
              <a:ext cx="2830173" cy="462683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/>
          </p:spPr>
          <p:txBody>
            <a:bodyPr lIns="90478" tIns="44445" rIns="90478" bIns="44445"/>
            <a:lstStyle/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35000"/>
                </a:spcBef>
                <a:spcAft>
                  <a:spcPct val="0"/>
                </a:spcAft>
                <a:buClr>
                  <a:srgbClr val="FFFFFF"/>
                </a:buClr>
                <a:buSzTx/>
                <a:buFontTx/>
                <a:buChar char="•"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F4D8D6-9D76-4881-890E-729BD5038F58}"/>
                </a:ext>
              </a:extLst>
            </p:cNvPr>
            <p:cNvSpPr txBox="1"/>
            <p:nvPr/>
          </p:nvSpPr>
          <p:spPr>
            <a:xfrm>
              <a:off x="903463" y="1196264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5D11C5F-D45F-45F9-A5C1-9050B9E7D2D5}"/>
                </a:ext>
              </a:extLst>
            </p:cNvPr>
            <p:cNvSpPr/>
            <p:nvPr/>
          </p:nvSpPr>
          <p:spPr>
            <a:xfrm>
              <a:off x="998024" y="1649305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变频器输出与电机之间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C3688D5-0ECA-473E-904D-450DB98B5D03}"/>
                </a:ext>
              </a:extLst>
            </p:cNvPr>
            <p:cNvSpPr/>
            <p:nvPr/>
          </p:nvSpPr>
          <p:spPr>
            <a:xfrm>
              <a:off x="998024" y="1196264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应用位置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C7B203-4FD6-45DC-AC09-4B7DAE13EDF4}"/>
                </a:ext>
              </a:extLst>
            </p:cNvPr>
            <p:cNvSpPr txBox="1"/>
            <p:nvPr/>
          </p:nvSpPr>
          <p:spPr>
            <a:xfrm>
              <a:off x="903463" y="2184938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68FBC-DB35-4516-8BA3-D7C3F8F6D525}"/>
                </a:ext>
              </a:extLst>
            </p:cNvPr>
            <p:cNvSpPr/>
            <p:nvPr/>
          </p:nvSpPr>
          <p:spPr>
            <a:xfrm>
              <a:off x="998024" y="2518059"/>
              <a:ext cx="26244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采集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UVW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信号监控电流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作过流或过载保护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6D0868E-C7B6-41A6-8EB5-501A09343367}"/>
                </a:ext>
              </a:extLst>
            </p:cNvPr>
            <p:cNvSpPr/>
            <p:nvPr/>
          </p:nvSpPr>
          <p:spPr>
            <a:xfrm>
              <a:off x="998024" y="2184938"/>
              <a:ext cx="629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E1A30A4-9E0E-4907-8EA3-9340AE9598AD}"/>
                </a:ext>
              </a:extLst>
            </p:cNvPr>
            <p:cNvSpPr txBox="1"/>
            <p:nvPr/>
          </p:nvSpPr>
          <p:spPr>
            <a:xfrm>
              <a:off x="903463" y="33062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6743F1D-F8DD-4BC7-A328-15CD1C264B97}"/>
                </a:ext>
              </a:extLst>
            </p:cNvPr>
            <p:cNvSpPr/>
            <p:nvPr/>
          </p:nvSpPr>
          <p:spPr>
            <a:xfrm>
              <a:off x="1002751" y="3662593"/>
              <a:ext cx="159851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MT9223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MT9222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2B5AAE-6F51-40DF-8FB1-17342D99FA99}"/>
                </a:ext>
              </a:extLst>
            </p:cNvPr>
            <p:cNvSpPr/>
            <p:nvPr/>
          </p:nvSpPr>
          <p:spPr>
            <a:xfrm>
              <a:off x="998024" y="3306251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推荐型号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B7D882-19CE-43E9-873A-93CB3635065D}"/>
                </a:ext>
              </a:extLst>
            </p:cNvPr>
            <p:cNvSpPr txBox="1"/>
            <p:nvPr/>
          </p:nvSpPr>
          <p:spPr>
            <a:xfrm>
              <a:off x="901316" y="43730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22C692A-493F-4939-BAD6-28155A0A3163}"/>
                </a:ext>
              </a:extLst>
            </p:cNvPr>
            <p:cNvSpPr/>
            <p:nvPr/>
          </p:nvSpPr>
          <p:spPr>
            <a:xfrm>
              <a:off x="1000604" y="4819546"/>
              <a:ext cx="272382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隔离检测，集成度高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结构简单，成本优势明显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6C2FCB4-67B2-4FB0-9117-7C2BD1014241}"/>
                </a:ext>
              </a:extLst>
            </p:cNvPr>
            <p:cNvSpPr/>
            <p:nvPr/>
          </p:nvSpPr>
          <p:spPr>
            <a:xfrm>
              <a:off x="995877" y="4373051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优点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6E48E1FF-1A7A-4128-95B1-EE014697F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5988" y="1454404"/>
            <a:ext cx="1873091" cy="642461"/>
          </a:xfrm>
          <a:prstGeom prst="rect">
            <a:avLst/>
          </a:prstGeom>
        </p:spPr>
      </p:pic>
      <p:pic>
        <p:nvPicPr>
          <p:cNvPr id="1026" name="Picture 2" descr="深圳天源新能源股份有限公司">
            <a:extLst>
              <a:ext uri="{FF2B5EF4-FFF2-40B4-BE49-F238E27FC236}">
                <a16:creationId xmlns:a16="http://schemas.microsoft.com/office/drawing/2014/main" id="{B743DEDC-E622-494B-B97C-B220DF017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703" y="2301169"/>
            <a:ext cx="1714500" cy="54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>
            <a:extLst>
              <a:ext uri="{FF2B5EF4-FFF2-40B4-BE49-F238E27FC236}">
                <a16:creationId xmlns:a16="http://schemas.microsoft.com/office/drawing/2014/main" id="{DE8278DF-0996-4302-AF7A-398AF7B56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203" y="1226587"/>
            <a:ext cx="4537434" cy="273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id="{992AC02E-0FB4-4057-8447-06E93C23D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01" y="3912417"/>
            <a:ext cx="5782405" cy="165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C70765D-42C8-4E1D-845B-673A20FBBBD0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988" y="3107271"/>
            <a:ext cx="1917383" cy="670560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9387B9B-D5A6-4AAE-9C5B-3DBDC6F6A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703" y="3747536"/>
            <a:ext cx="2519365" cy="75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F7F9D554-B114-4041-B73D-7D2878254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763" y="4657742"/>
            <a:ext cx="1643539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981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310052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伺服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步进电机驱动器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62E00A-3C2B-4BFD-A7A0-53624E01E80C}"/>
              </a:ext>
            </a:extLst>
          </p:cNvPr>
          <p:cNvGrpSpPr/>
          <p:nvPr/>
        </p:nvGrpSpPr>
        <p:grpSpPr>
          <a:xfrm>
            <a:off x="792287" y="959089"/>
            <a:ext cx="2653603" cy="4626837"/>
            <a:chOff x="792287" y="959089"/>
            <a:chExt cx="2653603" cy="4626837"/>
          </a:xfrm>
        </p:grpSpPr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6A5CF834-1328-4C47-B8B8-5883FD5D0166}"/>
                </a:ext>
              </a:extLst>
            </p:cNvPr>
            <p:cNvSpPr/>
            <p:nvPr/>
          </p:nvSpPr>
          <p:spPr bwMode="auto">
            <a:xfrm>
              <a:off x="792287" y="959089"/>
              <a:ext cx="2653603" cy="462683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/>
          </p:spPr>
          <p:txBody>
            <a:bodyPr lIns="90478" tIns="44445" rIns="90478" bIns="44445"/>
            <a:lstStyle/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35000"/>
                </a:spcBef>
                <a:spcAft>
                  <a:spcPct val="0"/>
                </a:spcAft>
                <a:buClr>
                  <a:srgbClr val="FFFFFF"/>
                </a:buClr>
                <a:buSzTx/>
                <a:buFontTx/>
                <a:buChar char="•"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EB0B0FF-5E1A-4D8C-90A2-23D21D9E0EAD}"/>
                </a:ext>
              </a:extLst>
            </p:cNvPr>
            <p:cNvSpPr txBox="1"/>
            <p:nvPr/>
          </p:nvSpPr>
          <p:spPr>
            <a:xfrm>
              <a:off x="903463" y="1196265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E6B3B52-A893-4E3D-A754-6840326E49C6}"/>
                </a:ext>
              </a:extLst>
            </p:cNvPr>
            <p:cNvSpPr/>
            <p:nvPr/>
          </p:nvSpPr>
          <p:spPr>
            <a:xfrm>
              <a:off x="998024" y="169427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电流控制环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F65A4DD-8AB4-4957-8EA7-DC5120F67266}"/>
                </a:ext>
              </a:extLst>
            </p:cNvPr>
            <p:cNvSpPr/>
            <p:nvPr/>
          </p:nvSpPr>
          <p:spPr>
            <a:xfrm>
              <a:off x="998024" y="1196265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应用位置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9257144-7223-4FE7-928F-E69142CBB427}"/>
                </a:ext>
              </a:extLst>
            </p:cNvPr>
            <p:cNvSpPr txBox="1"/>
            <p:nvPr/>
          </p:nvSpPr>
          <p:spPr>
            <a:xfrm>
              <a:off x="903463" y="2223576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4CD209B-693E-4F8A-8D3B-8EE1848090B8}"/>
                </a:ext>
              </a:extLst>
            </p:cNvPr>
            <p:cNvSpPr/>
            <p:nvPr/>
          </p:nvSpPr>
          <p:spPr>
            <a:xfrm>
              <a:off x="998024" y="2721587"/>
              <a:ext cx="23936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电机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UVW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相电流检测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48A59B9-978B-46E2-BC50-265982996D30}"/>
                </a:ext>
              </a:extLst>
            </p:cNvPr>
            <p:cNvSpPr/>
            <p:nvPr/>
          </p:nvSpPr>
          <p:spPr>
            <a:xfrm>
              <a:off x="998024" y="2223576"/>
              <a:ext cx="629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ABCB05-5301-46BA-B2CB-BFAAEA716686}"/>
                </a:ext>
              </a:extLst>
            </p:cNvPr>
            <p:cNvSpPr txBox="1"/>
            <p:nvPr/>
          </p:nvSpPr>
          <p:spPr>
            <a:xfrm>
              <a:off x="903463" y="3269939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29D45A0-1F81-4C84-8BE0-B7BA9A2CA4F1}"/>
                </a:ext>
              </a:extLst>
            </p:cNvPr>
            <p:cNvSpPr/>
            <p:nvPr/>
          </p:nvSpPr>
          <p:spPr>
            <a:xfrm>
              <a:off x="1002751" y="3600523"/>
              <a:ext cx="159851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MT9223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MT9221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系列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311D9E1-82F0-4530-ABC2-E832FDFED759}"/>
                </a:ext>
              </a:extLst>
            </p:cNvPr>
            <p:cNvSpPr/>
            <p:nvPr/>
          </p:nvSpPr>
          <p:spPr>
            <a:xfrm>
              <a:off x="998024" y="3269939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推荐型号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A577DE-5C31-4E60-ABC3-F29474383C48}"/>
                </a:ext>
              </a:extLst>
            </p:cNvPr>
            <p:cNvSpPr txBox="1"/>
            <p:nvPr/>
          </p:nvSpPr>
          <p:spPr>
            <a:xfrm>
              <a:off x="901316" y="438593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0753B87-A575-4F60-85C8-316C61EB4F75}"/>
                </a:ext>
              </a:extLst>
            </p:cNvPr>
            <p:cNvSpPr/>
            <p:nvPr/>
          </p:nvSpPr>
          <p:spPr>
            <a:xfrm>
              <a:off x="1000604" y="4793789"/>
              <a:ext cx="22621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隔离检测，精度较高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集成度高，结构简单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B4A9601-477E-4E13-878B-9C6439DDA960}"/>
                </a:ext>
              </a:extLst>
            </p:cNvPr>
            <p:cNvSpPr/>
            <p:nvPr/>
          </p:nvSpPr>
          <p:spPr>
            <a:xfrm>
              <a:off x="995877" y="4385931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优点</a:t>
              </a:r>
            </a:p>
          </p:txBody>
        </p:sp>
      </p:grp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DEE89090-8D95-4CA7-A15C-352A35EAA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71265"/>
              </p:ext>
            </p:extLst>
          </p:nvPr>
        </p:nvGraphicFramePr>
        <p:xfrm>
          <a:off x="7719934" y="959089"/>
          <a:ext cx="3707912" cy="4626837"/>
        </p:xfrm>
        <a:graphic>
          <a:graphicData uri="http://schemas.openxmlformats.org/drawingml/2006/table">
            <a:tbl>
              <a:tblPr/>
              <a:tblGrid>
                <a:gridCol w="370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86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雷赛智能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杰美康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46524"/>
                  </a:ext>
                </a:extLst>
              </a:tr>
              <a:tr h="845642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星火自动化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353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日鼎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44844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之山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33737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C775510D-9443-4BA1-9765-F7879F24A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973" y="1664313"/>
            <a:ext cx="4452121" cy="291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6E36BB7-2CDB-42C9-A7D0-5E17A86CF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765" y="4756892"/>
            <a:ext cx="27622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9D670BDC-F4E0-4067-87C3-16AEE3473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617" y="1511594"/>
            <a:ext cx="14287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1636B2-9D2D-4A64-8C24-3BBDC8813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654" y="2230786"/>
            <a:ext cx="2352675" cy="733425"/>
          </a:xfrm>
          <a:prstGeom prst="rect">
            <a:avLst/>
          </a:prstGeom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2CFBA895-D745-41E9-AF8D-33A5CDFC3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144" y="3018275"/>
            <a:ext cx="1963693" cy="8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D009C9F5-EA1D-4E30-A927-6AEDABC3C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808" y="4169038"/>
            <a:ext cx="2149110" cy="28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518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12">
            <a:extLst>
              <a:ext uri="{FF2B5EF4-FFF2-40B4-BE49-F238E27FC236}">
                <a16:creationId xmlns:a16="http://schemas.microsoft.com/office/drawing/2014/main" id="{0ED1F6FF-36A2-49B6-B439-9114D3E84FF0}"/>
              </a:ext>
            </a:extLst>
          </p:cNvPr>
          <p:cNvSpPr/>
          <p:nvPr/>
        </p:nvSpPr>
        <p:spPr bwMode="auto">
          <a:xfrm>
            <a:off x="475611" y="959089"/>
            <a:ext cx="2833200" cy="462683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txBody>
          <a:bodyPr lIns="90478" tIns="44445" rIns="90478" bIns="44445"/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32111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便携储能电源（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PES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A53631-9BC3-48CD-BB5C-18F37F70BA26}"/>
              </a:ext>
            </a:extLst>
          </p:cNvPr>
          <p:cNvSpPr txBox="1"/>
          <p:nvPr/>
        </p:nvSpPr>
        <p:spPr>
          <a:xfrm>
            <a:off x="633643" y="1196264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EE6CF60-70D9-4606-8DDD-99421D9925A6}"/>
              </a:ext>
            </a:extLst>
          </p:cNvPr>
          <p:cNvSpPr/>
          <p:nvPr/>
        </p:nvSpPr>
        <p:spPr>
          <a:xfrm>
            <a:off x="728204" y="1533394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电池输入输出端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各输出端口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7C125AB-E22C-44FE-A581-75574F90A49A}"/>
              </a:ext>
            </a:extLst>
          </p:cNvPr>
          <p:cNvSpPr/>
          <p:nvPr/>
        </p:nvSpPr>
        <p:spPr>
          <a:xfrm>
            <a:off x="728204" y="1196264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应用位置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8AA9111-77D0-4154-9545-5D0FE97D16F9}"/>
              </a:ext>
            </a:extLst>
          </p:cNvPr>
          <p:cNvSpPr txBox="1"/>
          <p:nvPr/>
        </p:nvSpPr>
        <p:spPr>
          <a:xfrm>
            <a:off x="633643" y="2262212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8F7EB95-B8DF-46C0-978C-4E976C1EF087}"/>
              </a:ext>
            </a:extLst>
          </p:cNvPr>
          <p:cNvSpPr/>
          <p:nvPr/>
        </p:nvSpPr>
        <p:spPr>
          <a:xfrm>
            <a:off x="769814" y="26050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电池能耗监测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输出电流检测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1E681A6-9120-455E-8698-1E5B8F04AEF0}"/>
              </a:ext>
            </a:extLst>
          </p:cNvPr>
          <p:cNvSpPr/>
          <p:nvPr/>
        </p:nvSpPr>
        <p:spPr>
          <a:xfrm>
            <a:off x="728204" y="2262212"/>
            <a:ext cx="629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E439F6-15DE-4FD4-9610-575F762F61B8}"/>
              </a:ext>
            </a:extLst>
          </p:cNvPr>
          <p:cNvSpPr txBox="1"/>
          <p:nvPr/>
        </p:nvSpPr>
        <p:spPr>
          <a:xfrm>
            <a:off x="633643" y="3319130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70A36EC-ACF0-4AD5-BC39-6B154A752D60}"/>
              </a:ext>
            </a:extLst>
          </p:cNvPr>
          <p:cNvSpPr/>
          <p:nvPr/>
        </p:nvSpPr>
        <p:spPr>
          <a:xfrm>
            <a:off x="732931" y="3688351"/>
            <a:ext cx="14991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MT9223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系列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MT9222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系列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E719906-C5EA-407D-A70F-E18923A4CB7E}"/>
              </a:ext>
            </a:extLst>
          </p:cNvPr>
          <p:cNvSpPr/>
          <p:nvPr/>
        </p:nvSpPr>
        <p:spPr>
          <a:xfrm>
            <a:off x="728204" y="3319130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推荐型号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FE97A1-F6AB-480C-8B6A-1243E9FFAF55}"/>
              </a:ext>
            </a:extLst>
          </p:cNvPr>
          <p:cNvSpPr txBox="1"/>
          <p:nvPr/>
        </p:nvSpPr>
        <p:spPr>
          <a:xfrm>
            <a:off x="631496" y="4411688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F42415D-E0EC-43F7-AE0F-F0A80146A4D3}"/>
              </a:ext>
            </a:extLst>
          </p:cNvPr>
          <p:cNvSpPr/>
          <p:nvPr/>
        </p:nvSpPr>
        <p:spPr>
          <a:xfrm>
            <a:off x="730784" y="4768030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隔离检测，集成度高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结构简单，成本优势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711AAC9-06D3-4649-9E3D-3E7A6C57222B}"/>
              </a:ext>
            </a:extLst>
          </p:cNvPr>
          <p:cNvSpPr/>
          <p:nvPr/>
        </p:nvSpPr>
        <p:spPr>
          <a:xfrm>
            <a:off x="726057" y="4411688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</a:p>
        </p:txBody>
      </p: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id="{792B13ED-AC32-4604-B71C-2DAC17D67A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219077"/>
              </p:ext>
            </p:extLst>
          </p:nvPr>
        </p:nvGraphicFramePr>
        <p:xfrm>
          <a:off x="8008477" y="978516"/>
          <a:ext cx="3707912" cy="4626837"/>
        </p:xfrm>
        <a:graphic>
          <a:graphicData uri="http://schemas.openxmlformats.org/drawingml/2006/table">
            <a:tbl>
              <a:tblPr/>
              <a:tblGrid>
                <a:gridCol w="370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86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德兰明海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正浩创新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46524"/>
                  </a:ext>
                </a:extLst>
              </a:tr>
              <a:tr h="845642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电小二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353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迪比科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44844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2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百酷新能源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33737"/>
                  </a:ext>
                </a:extLst>
              </a:tr>
            </a:tbl>
          </a:graphicData>
        </a:graphic>
      </p:graphicFrame>
      <p:pic>
        <p:nvPicPr>
          <p:cNvPr id="1026" name="Picture 2" descr="poweroak logo">
            <a:extLst>
              <a:ext uri="{FF2B5EF4-FFF2-40B4-BE49-F238E27FC236}">
                <a16:creationId xmlns:a16="http://schemas.microsoft.com/office/drawing/2014/main" id="{795D0938-ACEF-4B5E-9F40-ACEAED19A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766" y="1533394"/>
            <a:ext cx="1893333" cy="4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272A7F2B-381D-4B08-8E27-7FF46FB8C861}"/>
              </a:ext>
            </a:extLst>
          </p:cNvPr>
          <p:cNvGrpSpPr/>
          <p:nvPr/>
        </p:nvGrpSpPr>
        <p:grpSpPr>
          <a:xfrm>
            <a:off x="3158686" y="959089"/>
            <a:ext cx="5115683" cy="4779110"/>
            <a:chOff x="3120049" y="959089"/>
            <a:chExt cx="5115683" cy="477911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402F293-2867-46B2-8ECF-B59058354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0049" y="2918852"/>
              <a:ext cx="5093619" cy="2819347"/>
            </a:xfrm>
            <a:prstGeom prst="rect">
              <a:avLst/>
            </a:prstGeom>
          </p:spPr>
        </p:pic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2264295F-06A4-47E3-95E1-F9A82E05FD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779" y="959089"/>
              <a:ext cx="2743200" cy="2743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>
              <a:extLst>
                <a:ext uri="{FF2B5EF4-FFF2-40B4-BE49-F238E27FC236}">
                  <a16:creationId xmlns:a16="http://schemas.microsoft.com/office/drawing/2014/main" id="{19302545-DF2B-4135-9FE1-DCA17B0807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532" y="959089"/>
              <a:ext cx="2743200" cy="2743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40" name="Picture 16">
            <a:extLst>
              <a:ext uri="{FF2B5EF4-FFF2-40B4-BE49-F238E27FC236}">
                <a16:creationId xmlns:a16="http://schemas.microsoft.com/office/drawing/2014/main" id="{81886F84-A9DB-4DD6-A9F1-E8285A977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766" y="3463100"/>
            <a:ext cx="1714739" cy="171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B28AAA62-AD3A-4BEE-97D5-9DFDABD6C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27" y="179639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86EEE1A6-ECEC-4E6D-AC0C-657FE70E7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058" y="3310547"/>
            <a:ext cx="2529430" cy="30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452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6359" y="1447385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233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sz="3600" b="1" dirty="0">
              <a:solidFill>
                <a:srgbClr val="F233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076620" y="2230851"/>
            <a:ext cx="2502535" cy="25781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1831260" y="2441134"/>
            <a:ext cx="888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>
                <a:solidFill>
                  <a:srgbClr val="D02A32"/>
                </a:solidFill>
                <a:latin typeface="Agency FB" panose="020B0503020202020204" pitchFamily="34" charset="0"/>
              </a:rPr>
              <a:t>/01</a:t>
            </a:r>
            <a:endParaRPr lang="zh-CN" altLang="en-US" sz="48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1644080" y="320522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电流</a:t>
            </a:r>
            <a:r>
              <a:rPr lang="en-US" altLang="zh-CN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IC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简介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占位符 5"/>
          <p:cNvSpPr txBox="1"/>
          <p:nvPr/>
        </p:nvSpPr>
        <p:spPr>
          <a:xfrm>
            <a:off x="1799120" y="3666524"/>
            <a:ext cx="1340432" cy="1200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工作原理 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特点介绍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MT9221/3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MT9222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4373540" y="2227041"/>
            <a:ext cx="2502000" cy="25781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文本框 25"/>
          <p:cNvSpPr txBox="1"/>
          <p:nvPr/>
        </p:nvSpPr>
        <p:spPr>
          <a:xfrm>
            <a:off x="5148534" y="2441134"/>
            <a:ext cx="1015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>
                <a:solidFill>
                  <a:srgbClr val="D02A32"/>
                </a:solidFill>
                <a:latin typeface="Agency FB" panose="020B0503020202020204" pitchFamily="34" charset="0"/>
              </a:rPr>
              <a:t>/02</a:t>
            </a:r>
            <a:endParaRPr lang="zh-CN" altLang="en-US" sz="48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6"/>
          <p:cNvSpPr txBox="1"/>
          <p:nvPr/>
        </p:nvSpPr>
        <p:spPr>
          <a:xfrm>
            <a:off x="4687120" y="3204562"/>
            <a:ext cx="211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与同类竞品对比</a:t>
            </a:r>
          </a:p>
        </p:txBody>
      </p:sp>
      <p:sp>
        <p:nvSpPr>
          <p:cNvPr id="25" name="文本占位符 5"/>
          <p:cNvSpPr txBox="1"/>
          <p:nvPr/>
        </p:nvSpPr>
        <p:spPr>
          <a:xfrm>
            <a:off x="4912865" y="3666524"/>
            <a:ext cx="1620957" cy="1200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主营业务 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产品介绍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研发实力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服务能力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7754280" y="2227041"/>
            <a:ext cx="2502000" cy="25781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080723" y="2441134"/>
            <a:ext cx="1752403" cy="2422575"/>
            <a:chOff x="8057692" y="2322389"/>
            <a:chExt cx="1752403" cy="2422575"/>
          </a:xfrm>
        </p:grpSpPr>
        <p:sp>
          <p:nvSpPr>
            <p:cNvPr id="27" name="文本框 29"/>
            <p:cNvSpPr txBox="1"/>
            <p:nvPr/>
          </p:nvSpPr>
          <p:spPr>
            <a:xfrm>
              <a:off x="8352255" y="2322389"/>
              <a:ext cx="10278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800" b="1" dirty="0">
                  <a:solidFill>
                    <a:srgbClr val="D02A32"/>
                  </a:solidFill>
                  <a:latin typeface="Agency FB" panose="020B0503020202020204" pitchFamily="34" charset="0"/>
                </a:rPr>
                <a:t>/03</a:t>
              </a:r>
              <a:endParaRPr lang="zh-CN" altLang="en-US" sz="4800" b="1" dirty="0">
                <a:solidFill>
                  <a:srgbClr val="D02A3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文本框 30"/>
            <p:cNvSpPr txBox="1"/>
            <p:nvPr/>
          </p:nvSpPr>
          <p:spPr>
            <a:xfrm>
              <a:off x="8057692" y="3085817"/>
              <a:ext cx="1752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电流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IC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应用介绍</a:t>
              </a:r>
            </a:p>
          </p:txBody>
        </p:sp>
        <p:sp>
          <p:nvSpPr>
            <p:cNvPr id="29" name="文本占位符 5"/>
            <p:cNvSpPr txBox="1"/>
            <p:nvPr/>
          </p:nvSpPr>
          <p:spPr>
            <a:xfrm>
              <a:off x="8397958" y="3544635"/>
              <a:ext cx="1381806" cy="120032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50000"/>
                </a:lnSpc>
                <a:buFont typeface="Wingdings" panose="05000000000000000000" pitchFamily="2" charset="2"/>
                <a:buChar char="n"/>
                <a:defRPr/>
              </a:pPr>
              <a:r>
                <a:rPr lang="zh-CN" altLang="en-US" sz="12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Noto Sans S Chinese Regular" charset="0"/>
                  <a:sym typeface="Noto Sans S Chinese Regular" charset="0"/>
                </a:rPr>
                <a:t>通用变频器</a:t>
              </a:r>
              <a:endPara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endParaRPr>
            </a:p>
            <a:p>
              <a:pPr>
                <a:lnSpc>
                  <a:spcPct val="50000"/>
                </a:lnSpc>
                <a:buFont typeface="Wingdings" panose="05000000000000000000" pitchFamily="2" charset="2"/>
                <a:buChar char="n"/>
                <a:defRPr/>
              </a:pPr>
              <a:r>
                <a:rPr lang="zh-CN" altLang="en-US" sz="12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Noto Sans S Chinese Regular" charset="0"/>
                  <a:sym typeface="Noto Sans S Chinese Regular" charset="0"/>
                </a:rPr>
                <a:t>伺服驱动器</a:t>
              </a:r>
              <a:endPara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endParaRPr>
            </a:p>
            <a:p>
              <a:pPr>
                <a:lnSpc>
                  <a:spcPct val="50000"/>
                </a:lnSpc>
                <a:buFont typeface="Wingdings" panose="05000000000000000000" pitchFamily="2" charset="2"/>
                <a:buChar char="n"/>
                <a:defRPr/>
              </a:pPr>
              <a:r>
                <a:rPr lang="zh-CN" altLang="en-US" sz="12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Noto Sans S Chinese Regular" charset="0"/>
                  <a:sym typeface="Noto Sans S Chinese Regular" charset="0"/>
                </a:rPr>
                <a:t>光伏逆变器 </a:t>
              </a:r>
              <a:endPara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endParaRPr>
            </a:p>
            <a:p>
              <a:pPr>
                <a:lnSpc>
                  <a:spcPct val="50000"/>
                </a:lnSpc>
                <a:buFont typeface="Wingdings" panose="05000000000000000000" pitchFamily="2" charset="2"/>
                <a:buChar char="n"/>
                <a:defRPr/>
              </a:pPr>
              <a:r>
                <a:rPr lang="zh-CN" altLang="en-US" sz="12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Noto Sans S Chinese Regular" charset="0"/>
                  <a:sym typeface="Noto Sans S Chinese Regular" charset="0"/>
                </a:rPr>
                <a:t>便携储能电源</a:t>
              </a:r>
              <a:endPara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endParaRPr>
            </a:p>
            <a:p>
              <a:pPr>
                <a:lnSpc>
                  <a:spcPct val="50000"/>
                </a:lnSpc>
                <a:buFont typeface="Wingdings" panose="05000000000000000000" pitchFamily="2" charset="2"/>
                <a:buChar char="n"/>
                <a:defRPr/>
              </a:pPr>
              <a:r>
                <a:rPr lang="zh-CN" altLang="en-US" sz="12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Noto Sans S Chinese Regular" charset="0"/>
                  <a:sym typeface="Noto Sans S Chinese Regular" charset="0"/>
                </a:rPr>
                <a:t>其他工业设备</a:t>
              </a:r>
              <a:endPara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BE81-EF9A-42D7-AD97-10C1F3B5EF7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Rounded Rectangle 12">
            <a:extLst>
              <a:ext uri="{FF2B5EF4-FFF2-40B4-BE49-F238E27FC236}">
                <a16:creationId xmlns:a16="http://schemas.microsoft.com/office/drawing/2014/main" id="{7B4EA3A9-2945-49D0-A20F-08AE6080A025}"/>
              </a:ext>
            </a:extLst>
          </p:cNvPr>
          <p:cNvSpPr/>
          <p:nvPr/>
        </p:nvSpPr>
        <p:spPr bwMode="auto">
          <a:xfrm>
            <a:off x="475611" y="959089"/>
            <a:ext cx="2833200" cy="462683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txBody>
          <a:bodyPr lIns="90478" tIns="44445" rIns="90478" bIns="44445"/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" name="灯片编号占位符 2">
            <a:extLst>
              <a:ext uri="{FF2B5EF4-FFF2-40B4-BE49-F238E27FC236}">
                <a16:creationId xmlns:a16="http://schemas.microsoft.com/office/drawing/2014/main" id="{2280596E-105B-4A38-AC0C-356EA0F5A6A0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BE81-EF9A-42D7-AD97-10C1F3B5EF7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ACD2F8A-F013-45F3-B424-45523D7C9691}"/>
              </a:ext>
            </a:extLst>
          </p:cNvPr>
          <p:cNvSpPr txBox="1"/>
          <p:nvPr/>
        </p:nvSpPr>
        <p:spPr>
          <a:xfrm>
            <a:off x="851535" y="332740"/>
            <a:ext cx="264687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2333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组串式光伏逆变器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38FE1C3-D5F7-4132-A286-5BC7A7A5BBCF}"/>
              </a:ext>
            </a:extLst>
          </p:cNvPr>
          <p:cNvSpPr txBox="1"/>
          <p:nvPr/>
        </p:nvSpPr>
        <p:spPr>
          <a:xfrm>
            <a:off x="633643" y="1196264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881F82C-1AE6-4B0C-8C86-6CB3D9E62A82}"/>
              </a:ext>
            </a:extLst>
          </p:cNvPr>
          <p:cNvSpPr/>
          <p:nvPr/>
        </p:nvSpPr>
        <p:spPr>
          <a:xfrm>
            <a:off x="728204" y="1533394"/>
            <a:ext cx="13516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组件输入端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/MPPT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FD6DF72-4C20-4DBF-B221-D1432A1444EC}"/>
              </a:ext>
            </a:extLst>
          </p:cNvPr>
          <p:cNvSpPr/>
          <p:nvPr/>
        </p:nvSpPr>
        <p:spPr>
          <a:xfrm>
            <a:off x="728204" y="1196264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应用位置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32574AF-4570-4960-BB7D-78C271BE521F}"/>
              </a:ext>
            </a:extLst>
          </p:cNvPr>
          <p:cNvSpPr txBox="1"/>
          <p:nvPr/>
        </p:nvSpPr>
        <p:spPr>
          <a:xfrm>
            <a:off x="633643" y="2262212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4198955-363F-4EB1-9FA4-FD7BDC9D0242}"/>
              </a:ext>
            </a:extLst>
          </p:cNvPr>
          <p:cNvSpPr/>
          <p:nvPr/>
        </p:nvSpPr>
        <p:spPr>
          <a:xfrm>
            <a:off x="769814" y="26050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直流侧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电流检测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1E0392A-5A91-4BD9-97C2-6B3AFFCAE0D4}"/>
              </a:ext>
            </a:extLst>
          </p:cNvPr>
          <p:cNvSpPr/>
          <p:nvPr/>
        </p:nvSpPr>
        <p:spPr>
          <a:xfrm>
            <a:off x="728204" y="2262212"/>
            <a:ext cx="629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1BF3759-2E82-4F16-A25C-6E5210CB659F}"/>
              </a:ext>
            </a:extLst>
          </p:cNvPr>
          <p:cNvSpPr txBox="1"/>
          <p:nvPr/>
        </p:nvSpPr>
        <p:spPr>
          <a:xfrm>
            <a:off x="633643" y="3319130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18AB15B-2B81-41B5-9EB7-66EC49FED4FB}"/>
              </a:ext>
            </a:extLst>
          </p:cNvPr>
          <p:cNvSpPr/>
          <p:nvPr/>
        </p:nvSpPr>
        <p:spPr>
          <a:xfrm>
            <a:off x="732931" y="3688351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MT9222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系列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4D80515-F56D-4495-9104-EEA8D39F8306}"/>
              </a:ext>
            </a:extLst>
          </p:cNvPr>
          <p:cNvSpPr/>
          <p:nvPr/>
        </p:nvSpPr>
        <p:spPr>
          <a:xfrm>
            <a:off x="728204" y="3319130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推荐型号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30CA91C-85CC-4681-BBAD-CDCC9C2F7E02}"/>
              </a:ext>
            </a:extLst>
          </p:cNvPr>
          <p:cNvSpPr txBox="1"/>
          <p:nvPr/>
        </p:nvSpPr>
        <p:spPr>
          <a:xfrm>
            <a:off x="631496" y="4411688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2596E027-9B03-417C-A9EA-9CEE6A050217}"/>
              </a:ext>
            </a:extLst>
          </p:cNvPr>
          <p:cNvSpPr/>
          <p:nvPr/>
        </p:nvSpPr>
        <p:spPr>
          <a:xfrm>
            <a:off x="730784" y="4768030"/>
            <a:ext cx="2369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隔离耐压高，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UL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认证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体积小，成本优势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36AA498-6D31-424C-A3A4-2E007B0E683A}"/>
              </a:ext>
            </a:extLst>
          </p:cNvPr>
          <p:cNvSpPr/>
          <p:nvPr/>
        </p:nvSpPr>
        <p:spPr>
          <a:xfrm>
            <a:off x="726057" y="4411688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优点</a:t>
            </a:r>
          </a:p>
        </p:txBody>
      </p:sp>
      <p:graphicFrame>
        <p:nvGraphicFramePr>
          <p:cNvPr id="51" name="表格 50">
            <a:extLst>
              <a:ext uri="{FF2B5EF4-FFF2-40B4-BE49-F238E27FC236}">
                <a16:creationId xmlns:a16="http://schemas.microsoft.com/office/drawing/2014/main" id="{B9C2EEB0-41FE-4302-8210-B0A7B9109DDC}"/>
              </a:ext>
            </a:extLst>
          </p:cNvPr>
          <p:cNvGraphicFramePr>
            <a:graphicFrameLocks noGrp="1"/>
          </p:cNvGraphicFramePr>
          <p:nvPr/>
        </p:nvGraphicFramePr>
        <p:xfrm>
          <a:off x="8008477" y="978516"/>
          <a:ext cx="3707912" cy="4626837"/>
        </p:xfrm>
        <a:graphic>
          <a:graphicData uri="http://schemas.openxmlformats.org/drawingml/2006/table">
            <a:tbl>
              <a:tblPr/>
              <a:tblGrid>
                <a:gridCol w="370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86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古瑞瓦特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首航新能源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46524"/>
                  </a:ext>
                </a:extLst>
              </a:tr>
              <a:tr h="845642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3531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944844"/>
                  </a:ext>
                </a:extLst>
              </a:tr>
              <a:tr h="845641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2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33737"/>
                  </a:ext>
                </a:extLst>
              </a:tr>
            </a:tbl>
          </a:graphicData>
        </a:graphic>
      </p:graphicFrame>
      <p:pic>
        <p:nvPicPr>
          <p:cNvPr id="52" name="图片 51">
            <a:extLst>
              <a:ext uri="{FF2B5EF4-FFF2-40B4-BE49-F238E27FC236}">
                <a16:creationId xmlns:a16="http://schemas.microsoft.com/office/drawing/2014/main" id="{5707EB54-03A3-4C25-A1B3-D9E22B239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2387" y="2424199"/>
            <a:ext cx="1780795" cy="48602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6AD5B4EB-FD31-44EC-B0BD-FE6182FCB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2919" y="1500742"/>
            <a:ext cx="2338839" cy="482511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BFD60384-09FB-49F5-80EC-FEAAC3C0F0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8413" y="1083696"/>
            <a:ext cx="4401132" cy="15556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3FBCFB62-FA12-4D49-B3BD-EFAAC60B14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8811" y="2878577"/>
            <a:ext cx="4699666" cy="270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558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1005" y="3766820"/>
            <a:ext cx="4274820" cy="1102360"/>
            <a:chOff x="7045667" y="3772413"/>
            <a:chExt cx="3194050" cy="823912"/>
          </a:xfrm>
        </p:grpSpPr>
        <p:sp>
          <p:nvSpPr>
            <p:cNvPr id="21" name="文本占位符 6"/>
            <p:cNvSpPr txBox="1"/>
            <p:nvPr/>
          </p:nvSpPr>
          <p:spPr bwMode="auto">
            <a:xfrm>
              <a:off x="7945780" y="3772413"/>
              <a:ext cx="2293937" cy="823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lvl1pPr marL="0" indent="0" algn="ctr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50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4572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9144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000"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3716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18288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Shanghai MagnTek Microelectronics Inc.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Tel. 021-20965129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E-mail. info@magntek.com.cn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Web. www.magntek.com.cn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882280" y="3815275"/>
              <a:ext cx="0" cy="7381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pic>
          <p:nvPicPr>
            <p:cNvPr id="2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5667" y="3815275"/>
              <a:ext cx="738188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1123997" y="1723465"/>
            <a:ext cx="1242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rgbClr val="D02A32"/>
                </a:solidFill>
                <a:latin typeface="Agency FB" panose="020B0503020202020204" pitchFamily="34" charset="0"/>
              </a:rPr>
              <a:t>/01</a:t>
            </a:r>
            <a:endParaRPr lang="zh-CN" altLang="en-US" sz="72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123997" y="2794492"/>
            <a:ext cx="2576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IC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</a:p>
        </p:txBody>
      </p:sp>
      <p:sp>
        <p:nvSpPr>
          <p:cNvPr id="8" name="文本占位符 5"/>
          <p:cNvSpPr txBox="1"/>
          <p:nvPr/>
        </p:nvSpPr>
        <p:spPr>
          <a:xfrm>
            <a:off x="1112299" y="3317712"/>
            <a:ext cx="4414157" cy="468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工作原理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特点介绍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MT9221/3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MT9222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7C6EC5-C3CD-4921-BFF5-C057A5278158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工作原理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9CEC7614-2454-4970-9148-E2B0F65BB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805021"/>
            <a:ext cx="11124836" cy="145393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一体式电流检测芯片：</a:t>
            </a:r>
            <a:r>
              <a:rPr lang="zh-CN" altLang="en-US" sz="1800" dirty="0"/>
              <a:t>将芯片串接在被测电流回路中，通过在芯片中直接集成“磁路”，可以方便的将被测交直流信号转化为磁型号，再利用“霍尔效应原理”，将磁信号转化为与电流成比例的电压信号，再通过芯片内部的校准及温度补偿模块将输出校准到常温</a:t>
            </a:r>
            <a:r>
              <a:rPr lang="en-US" altLang="zh-CN" sz="1800" dirty="0"/>
              <a:t>±1%</a:t>
            </a:r>
            <a:r>
              <a:rPr lang="zh-CN" altLang="en-US" sz="1800" dirty="0"/>
              <a:t>，全温</a:t>
            </a:r>
            <a:r>
              <a:rPr lang="en-US" altLang="zh-CN" sz="1800" dirty="0"/>
              <a:t>±2.5%</a:t>
            </a:r>
            <a:r>
              <a:rPr lang="zh-CN" altLang="en-US" sz="1800" dirty="0"/>
              <a:t>以内的检测精度。</a:t>
            </a:r>
            <a:endParaRPr lang="en-US" altLang="zh-CN" sz="1800" dirty="0"/>
          </a:p>
        </p:txBody>
      </p:sp>
      <p:pic>
        <p:nvPicPr>
          <p:cNvPr id="9" name="电流传感器原理">
            <a:hlinkClick r:id="" action="ppaction://media"/>
            <a:extLst>
              <a:ext uri="{FF2B5EF4-FFF2-40B4-BE49-F238E27FC236}">
                <a16:creationId xmlns:a16="http://schemas.microsoft.com/office/drawing/2014/main" id="{C1952CBE-CF61-4B34-95AC-56A4D2FEFE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113" t="12208" r="9835" b="3733"/>
          <a:stretch>
            <a:fillRect/>
          </a:stretch>
        </p:blipFill>
        <p:spPr>
          <a:xfrm>
            <a:off x="927970" y="2325156"/>
            <a:ext cx="5440319" cy="332685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F1E1C83-35C2-4BDD-9DDC-9404E63CECC3}"/>
              </a:ext>
            </a:extLst>
          </p:cNvPr>
          <p:cNvGrpSpPr/>
          <p:nvPr/>
        </p:nvGrpSpPr>
        <p:grpSpPr>
          <a:xfrm>
            <a:off x="7493744" y="2636662"/>
            <a:ext cx="4005024" cy="2989595"/>
            <a:chOff x="7104000" y="3133018"/>
            <a:chExt cx="4005024" cy="298959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52BFC0-46E8-4310-BA6F-0E8EF9F2287F}"/>
                </a:ext>
              </a:extLst>
            </p:cNvPr>
            <p:cNvSpPr txBox="1"/>
            <p:nvPr/>
          </p:nvSpPr>
          <p:spPr>
            <a:xfrm>
              <a:off x="7221997" y="5784059"/>
              <a:ext cx="3887027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一体式电流传感器芯片（内置磁路）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C1C0496E-1743-475C-AB59-91AE75EA77C5}"/>
                </a:ext>
              </a:extLst>
            </p:cNvPr>
            <p:cNvSpPr txBox="1"/>
            <p:nvPr/>
          </p:nvSpPr>
          <p:spPr>
            <a:xfrm>
              <a:off x="7221998" y="5445505"/>
              <a:ext cx="940904" cy="338554"/>
            </a:xfrm>
            <a:prstGeom prst="rect">
              <a:avLst/>
            </a:prstGeom>
            <a:solidFill>
              <a:srgbClr val="D33F35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+mn-ea"/>
                  <a:ea typeface="+mn-ea"/>
                </a:rPr>
                <a:t>MT922X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39F255A9-DC8C-4F9C-8654-C3F568AE1864}"/>
                </a:ext>
              </a:extLst>
            </p:cNvPr>
            <p:cNvSpPr txBox="1"/>
            <p:nvPr/>
          </p:nvSpPr>
          <p:spPr>
            <a:xfrm>
              <a:off x="10104296" y="3133018"/>
              <a:ext cx="1004728" cy="338554"/>
            </a:xfrm>
            <a:prstGeom prst="rect">
              <a:avLst/>
            </a:prstGeom>
            <a:solidFill>
              <a:srgbClr val="D33F3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0~65A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F90290D-D49F-4D50-A4AA-25A7750DB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03" t="36237" r="6173" b="4802"/>
            <a:stretch>
              <a:fillRect/>
            </a:stretch>
          </p:blipFill>
          <p:spPr>
            <a:xfrm>
              <a:off x="8074885" y="4432001"/>
              <a:ext cx="1277704" cy="101350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A035094C-A95A-4920-ABFF-AE7B297F3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4000" y="3302295"/>
              <a:ext cx="1377045" cy="1161748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A3EE11B-1C1B-49EC-AB27-ED1E94124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6429" y="3570952"/>
              <a:ext cx="2162595" cy="183083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1978C1-2FCA-4547-98A8-2E4D37844929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62F0F0-1A4C-48F5-BAAD-82480DDB9C4A}"/>
              </a:ext>
            </a:extLst>
          </p:cNvPr>
          <p:cNvGrpSpPr>
            <a:grpSpLocks noChangeAspect="1"/>
          </p:cNvGrpSpPr>
          <p:nvPr/>
        </p:nvGrpSpPr>
        <p:grpSpPr>
          <a:xfrm>
            <a:off x="1467285" y="2601183"/>
            <a:ext cx="2779626" cy="2880000"/>
            <a:chOff x="963334" y="2999208"/>
            <a:chExt cx="2480906" cy="257049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63E6A76-8EB2-4801-8378-9BB6DC97B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602" y="3379761"/>
              <a:ext cx="2243699" cy="1892904"/>
            </a:xfrm>
            <a:prstGeom prst="rect">
              <a:avLst/>
            </a:prstGeom>
          </p:spPr>
        </p:pic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A47A9D3-EB18-4133-8D71-962407A59A13}"/>
                </a:ext>
              </a:extLst>
            </p:cNvPr>
            <p:cNvCxnSpPr/>
            <p:nvPr/>
          </p:nvCxnSpPr>
          <p:spPr>
            <a:xfrm flipV="1">
              <a:off x="2087880" y="2999208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6B2C4CC-031C-48CC-9FB0-FC8C3261A3F5}"/>
                </a:ext>
              </a:extLst>
            </p:cNvPr>
            <p:cNvCxnSpPr/>
            <p:nvPr/>
          </p:nvCxnSpPr>
          <p:spPr>
            <a:xfrm flipV="1">
              <a:off x="3092340" y="3467596"/>
              <a:ext cx="351900" cy="5455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DCCE44F8-29DD-43B5-BF66-6E3238BDDFBC}"/>
                </a:ext>
              </a:extLst>
            </p:cNvPr>
            <p:cNvCxnSpPr/>
            <p:nvPr/>
          </p:nvCxnSpPr>
          <p:spPr>
            <a:xfrm>
              <a:off x="2238691" y="3211374"/>
              <a:ext cx="1060779" cy="46616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8262B3A-5998-4356-8A26-2FF3AC4BFD52}"/>
                </a:ext>
              </a:extLst>
            </p:cNvPr>
            <p:cNvSpPr txBox="1"/>
            <p:nvPr/>
          </p:nvSpPr>
          <p:spPr>
            <a:xfrm rot="1412607">
              <a:off x="2540280" y="309551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空气间隙</a:t>
              </a:r>
              <a:endParaRPr lang="en-US" altLang="zh-CN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3.9mm</a:t>
              </a:r>
              <a:endParaRPr lang="zh-CN" altLang="en-US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860AD3-735A-4ABC-8C82-13FA5F0D3147}"/>
                </a:ext>
              </a:extLst>
            </p:cNvPr>
            <p:cNvSpPr txBox="1"/>
            <p:nvPr/>
          </p:nvSpPr>
          <p:spPr>
            <a:xfrm rot="1336499">
              <a:off x="1309613" y="505049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爬电距离</a:t>
              </a:r>
              <a:endParaRPr lang="en-US" altLang="zh-CN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4.2mm</a:t>
              </a:r>
              <a:endParaRPr lang="zh-CN" altLang="en-US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E855A50-B3E2-4C64-BF52-E63E00915BEE}"/>
                </a:ext>
              </a:extLst>
            </p:cNvPr>
            <p:cNvCxnSpPr/>
            <p:nvPr/>
          </p:nvCxnSpPr>
          <p:spPr>
            <a:xfrm flipV="1">
              <a:off x="963334" y="4618988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366F9583-EF5E-4F9E-A3D4-7BF7702922DC}"/>
                </a:ext>
              </a:extLst>
            </p:cNvPr>
            <p:cNvCxnSpPr/>
            <p:nvPr/>
          </p:nvCxnSpPr>
          <p:spPr>
            <a:xfrm>
              <a:off x="1129385" y="4831154"/>
              <a:ext cx="1258681" cy="52638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B2BC93B-48B7-4B00-BD18-492746B82010}"/>
                </a:ext>
              </a:extLst>
            </p:cNvPr>
            <p:cNvCxnSpPr/>
            <p:nvPr/>
          </p:nvCxnSpPr>
          <p:spPr>
            <a:xfrm flipV="1">
              <a:off x="2237973" y="5145369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3F565E6-A931-4FBF-9E5A-EEC0A2AEF70D}"/>
              </a:ext>
            </a:extLst>
          </p:cNvPr>
          <p:cNvGrpSpPr/>
          <p:nvPr/>
        </p:nvGrpSpPr>
        <p:grpSpPr>
          <a:xfrm>
            <a:off x="5698583" y="2822428"/>
            <a:ext cx="5023951" cy="2369927"/>
            <a:chOff x="5654303" y="3325191"/>
            <a:chExt cx="5023951" cy="23699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3879F5-2E84-40CB-9584-550D8D5F5F7D}"/>
                </a:ext>
              </a:extLst>
            </p:cNvPr>
            <p:cNvSpPr txBox="1"/>
            <p:nvPr/>
          </p:nvSpPr>
          <p:spPr>
            <a:xfrm>
              <a:off x="5982281" y="3830209"/>
              <a:ext cx="577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CFCFF64-63B8-44ED-9AA6-82AEB910260C}"/>
                </a:ext>
              </a:extLst>
            </p:cNvPr>
            <p:cNvSpPr txBox="1"/>
            <p:nvPr/>
          </p:nvSpPr>
          <p:spPr>
            <a:xfrm>
              <a:off x="9524712" y="3932746"/>
              <a:ext cx="829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55931C3-0DA9-4B4E-AD46-C5520BB65EE8}"/>
                </a:ext>
              </a:extLst>
            </p:cNvPr>
            <p:cNvSpPr/>
            <p:nvPr/>
          </p:nvSpPr>
          <p:spPr bwMode="auto">
            <a:xfrm>
              <a:off x="6601542" y="4408340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717E029-8BBB-477E-8DE5-CC32779C7A14}"/>
                </a:ext>
              </a:extLst>
            </p:cNvPr>
            <p:cNvSpPr/>
            <p:nvPr/>
          </p:nvSpPr>
          <p:spPr bwMode="auto">
            <a:xfrm>
              <a:off x="6503313" y="4627243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2BE00E6-369F-4B6E-8DD6-5C73B7FBF96F}"/>
                </a:ext>
              </a:extLst>
            </p:cNvPr>
            <p:cNvSpPr/>
            <p:nvPr/>
          </p:nvSpPr>
          <p:spPr bwMode="auto">
            <a:xfrm>
              <a:off x="7966915" y="4408340"/>
              <a:ext cx="43200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66E9AA2-E876-46D2-99FC-7F0CD7607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4303" y="4250891"/>
              <a:ext cx="4944255" cy="1094980"/>
            </a:xfrm>
            <a:prstGeom prst="rect">
              <a:avLst/>
            </a:prstGeom>
          </p:spPr>
        </p:pic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2D9E66EF-5C24-4178-964E-B5F56C0D51AC}"/>
                </a:ext>
              </a:extLst>
            </p:cNvPr>
            <p:cNvCxnSpPr/>
            <p:nvPr/>
          </p:nvCxnSpPr>
          <p:spPr>
            <a:xfrm flipH="1" flipV="1">
              <a:off x="6363248" y="4123741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792FCD4-CC20-45AA-B601-6259606267FB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>
              <a:off x="8182997" y="4240523"/>
              <a:ext cx="1756600" cy="5192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6CB0B7E-4D4C-4C02-B47F-AB0CDACA7956}"/>
                </a:ext>
              </a:extLst>
            </p:cNvPr>
            <p:cNvSpPr/>
            <p:nvPr/>
          </p:nvSpPr>
          <p:spPr bwMode="auto">
            <a:xfrm>
              <a:off x="7500652" y="3904861"/>
              <a:ext cx="650795" cy="1788278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lgDash"/>
            </a:ln>
          </p:spPr>
          <p:txBody>
            <a:bodyPr rtlCol="0" anchor="ctr">
              <a:norm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1F49B12-EE16-4455-9F26-A05ADD733A56}"/>
                </a:ext>
              </a:extLst>
            </p:cNvPr>
            <p:cNvSpPr/>
            <p:nvPr/>
          </p:nvSpPr>
          <p:spPr bwMode="auto">
            <a:xfrm>
              <a:off x="8151447" y="3906840"/>
              <a:ext cx="650795" cy="1788278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lgDash"/>
            </a:ln>
          </p:spPr>
          <p:txBody>
            <a:bodyPr rtlCol="0" anchor="ctr">
              <a:norm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55946C3-3BEF-4498-8534-47AF965E23B6}"/>
                </a:ext>
              </a:extLst>
            </p:cNvPr>
            <p:cNvCxnSpPr/>
            <p:nvPr/>
          </p:nvCxnSpPr>
          <p:spPr>
            <a:xfrm flipH="1">
              <a:off x="8615447" y="3564540"/>
              <a:ext cx="1066037" cy="3949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74E397-DCD6-4EAF-B980-8F3D8C97217E}"/>
                </a:ext>
              </a:extLst>
            </p:cNvPr>
            <p:cNvSpPr txBox="1"/>
            <p:nvPr/>
          </p:nvSpPr>
          <p:spPr>
            <a:xfrm>
              <a:off x="8800816" y="3325191"/>
              <a:ext cx="1877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被测电流经过产生的磁场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6468A668-3DEC-47FF-A429-BE250D62D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833481"/>
            <a:ext cx="11124836" cy="145393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隔离式电流检测：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芯片采用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Flip Chip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封装技术，将芯片悬浮在源边框架之上，并在其中填充绝缘树脂，使源副边之间轻松实现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2400Vrms/1min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的绝缘耐压强度、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4.2mm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的爬电距离以及不小于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380Vrms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的基本隔离工作电压。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172034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1978C1-2FCA-4547-98A8-2E4D37844929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6468A668-3DEC-47FF-A429-BE250D62D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788510"/>
            <a:ext cx="11124836" cy="21945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“零”磁滞：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所谓“磁滞”是指：</a:t>
            </a:r>
            <a:r>
              <a:rPr lang="zh-CN" altLang="en-US" sz="1800" dirty="0"/>
              <a:t>框架上流过DC电流，电流会产生磁场，此时如果框架中带有铁、镍、钴成分，将导致当DC电流消失之后，框架上会存在残留磁场，该残留磁场最终会变成电信号，最终影响产品的测试精度。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MT922X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系列电流传感器使用“无磁”框架，相比于“开环电流传感器”，几乎不存在磁滞效应。</a:t>
            </a: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endParaRPr lang="en-US" altLang="zh-CN" sz="1800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0A34B9-F322-44B3-937C-7648FB7F8F70}"/>
              </a:ext>
            </a:extLst>
          </p:cNvPr>
          <p:cNvGrpSpPr/>
          <p:nvPr/>
        </p:nvGrpSpPr>
        <p:grpSpPr>
          <a:xfrm>
            <a:off x="1035988" y="3030787"/>
            <a:ext cx="9974012" cy="2451500"/>
            <a:chOff x="1074308" y="3650620"/>
            <a:chExt cx="9974012" cy="2451500"/>
          </a:xfrm>
        </p:grpSpPr>
        <p:sp>
          <p:nvSpPr>
            <p:cNvPr id="31" name="Line 4">
              <a:extLst>
                <a:ext uri="{FF2B5EF4-FFF2-40B4-BE49-F238E27FC236}">
                  <a16:creationId xmlns:a16="http://schemas.microsoft.com/office/drawing/2014/main" id="{E841AF00-1FAB-4328-AEF4-D412FB21EC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0320" y="5452680"/>
              <a:ext cx="9828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" name="Group 10">
              <a:extLst>
                <a:ext uri="{FF2B5EF4-FFF2-40B4-BE49-F238E27FC236}">
                  <a16:creationId xmlns:a16="http://schemas.microsoft.com/office/drawing/2014/main" id="{48785342-0B40-4AD1-9135-0603CABF194A}"/>
                </a:ext>
              </a:extLst>
            </p:cNvPr>
            <p:cNvGrpSpPr/>
            <p:nvPr/>
          </p:nvGrpSpPr>
          <p:grpSpPr bwMode="auto">
            <a:xfrm>
              <a:off x="1279056" y="4932055"/>
              <a:ext cx="1765819" cy="1170065"/>
              <a:chOff x="340" y="3068"/>
              <a:chExt cx="1240" cy="872"/>
            </a:xfrm>
          </p:grpSpPr>
          <p:sp>
            <p:nvSpPr>
              <p:cNvPr id="106" name="Line 5">
                <a:extLst>
                  <a:ext uri="{FF2B5EF4-FFF2-40B4-BE49-F238E27FC236}">
                    <a16:creationId xmlns:a16="http://schemas.microsoft.com/office/drawing/2014/main" id="{263F8553-7AE7-409D-B062-7E2476C74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" y="3840"/>
                <a:ext cx="124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" name="Line 6">
                <a:extLst>
                  <a:ext uri="{FF2B5EF4-FFF2-40B4-BE49-F238E27FC236}">
                    <a16:creationId xmlns:a16="http://schemas.microsoft.com/office/drawing/2014/main" id="{0DCB27CE-2F5A-45C8-954D-6C8E3B592B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2" y="3068"/>
                <a:ext cx="0" cy="8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" name="Line 8">
                <a:extLst>
                  <a:ext uri="{FF2B5EF4-FFF2-40B4-BE49-F238E27FC236}">
                    <a16:creationId xmlns:a16="http://schemas.microsoft.com/office/drawing/2014/main" id="{588E9D80-82C9-49F3-85ED-0F20ED3A1A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7" y="3456"/>
                <a:ext cx="51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Group 16">
              <a:extLst>
                <a:ext uri="{FF2B5EF4-FFF2-40B4-BE49-F238E27FC236}">
                  <a16:creationId xmlns:a16="http://schemas.microsoft.com/office/drawing/2014/main" id="{5401562F-0CC1-4DF9-9B32-09CFE603840A}"/>
                </a:ext>
              </a:extLst>
            </p:cNvPr>
            <p:cNvGrpSpPr/>
            <p:nvPr/>
          </p:nvGrpSpPr>
          <p:grpSpPr bwMode="auto">
            <a:xfrm>
              <a:off x="4852549" y="4932055"/>
              <a:ext cx="1765819" cy="1170065"/>
              <a:chOff x="1972" y="3068"/>
              <a:chExt cx="1240" cy="872"/>
            </a:xfrm>
          </p:grpSpPr>
          <p:sp>
            <p:nvSpPr>
              <p:cNvPr id="101" name="Line 11">
                <a:extLst>
                  <a:ext uri="{FF2B5EF4-FFF2-40B4-BE49-F238E27FC236}">
                    <a16:creationId xmlns:a16="http://schemas.microsoft.com/office/drawing/2014/main" id="{33E8851C-1F04-4BAC-B40A-4BABDFB16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2" y="3840"/>
                <a:ext cx="124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Line 12">
                <a:extLst>
                  <a:ext uri="{FF2B5EF4-FFF2-40B4-BE49-F238E27FC236}">
                    <a16:creationId xmlns:a16="http://schemas.microsoft.com/office/drawing/2014/main" id="{F2C0FA78-9177-4962-B0D6-84C7CACCF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44" y="3068"/>
                <a:ext cx="0" cy="8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" name="Line 13">
                <a:extLst>
                  <a:ext uri="{FF2B5EF4-FFF2-40B4-BE49-F238E27FC236}">
                    <a16:creationId xmlns:a16="http://schemas.microsoft.com/office/drawing/2014/main" id="{D8818408-6C29-484F-9470-86B7FF5E73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20" y="3200"/>
                <a:ext cx="448" cy="51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" name="Line 14">
                <a:extLst>
                  <a:ext uri="{FF2B5EF4-FFF2-40B4-BE49-F238E27FC236}">
                    <a16:creationId xmlns:a16="http://schemas.microsoft.com/office/drawing/2014/main" id="{75278FAC-A085-4EEE-A7F6-B7FA7B4AB8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0" y="3201"/>
                <a:ext cx="160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" name="Line 15">
                <a:extLst>
                  <a:ext uri="{FF2B5EF4-FFF2-40B4-BE49-F238E27FC236}">
                    <a16:creationId xmlns:a16="http://schemas.microsoft.com/office/drawing/2014/main" id="{CBEFD599-0CA0-45BC-AF46-4EA6FA73C7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3696"/>
                <a:ext cx="22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" name="Line 17">
              <a:extLst>
                <a:ext uri="{FF2B5EF4-FFF2-40B4-BE49-F238E27FC236}">
                  <a16:creationId xmlns:a16="http://schemas.microsoft.com/office/drawing/2014/main" id="{62A5A5E1-F77B-4065-93F5-9F9A88956F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203" y="5967938"/>
              <a:ext cx="17658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18">
              <a:extLst>
                <a:ext uri="{FF2B5EF4-FFF2-40B4-BE49-F238E27FC236}">
                  <a16:creationId xmlns:a16="http://schemas.microsoft.com/office/drawing/2014/main" id="{5EB85987-27A9-4A29-B833-BE6755DF33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33758" y="4932055"/>
              <a:ext cx="0" cy="11700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20">
              <a:extLst>
                <a:ext uri="{FF2B5EF4-FFF2-40B4-BE49-F238E27FC236}">
                  <a16:creationId xmlns:a16="http://schemas.microsoft.com/office/drawing/2014/main" id="{3D19B318-D4A1-4399-97F8-975CC4BB15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8700" y="5259459"/>
              <a:ext cx="1080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7B57784B-F7E9-4AF9-BB48-9E1434D53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7935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26">
              <a:extLst>
                <a:ext uri="{FF2B5EF4-FFF2-40B4-BE49-F238E27FC236}">
                  <a16:creationId xmlns:a16="http://schemas.microsoft.com/office/drawing/2014/main" id="{64894D8B-F894-4416-BA32-2BBCE6D50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4643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27">
              <a:extLst>
                <a:ext uri="{FF2B5EF4-FFF2-40B4-BE49-F238E27FC236}">
                  <a16:creationId xmlns:a16="http://schemas.microsoft.com/office/drawing/2014/main" id="{6C9AD274-F7D7-427B-BCA8-DAF995CDEE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16037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28">
              <a:extLst>
                <a:ext uri="{FF2B5EF4-FFF2-40B4-BE49-F238E27FC236}">
                  <a16:creationId xmlns:a16="http://schemas.microsoft.com/office/drawing/2014/main" id="{C4712E76-9B45-4099-8BAF-6267FD24DC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99579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29">
              <a:extLst>
                <a:ext uri="{FF2B5EF4-FFF2-40B4-BE49-F238E27FC236}">
                  <a16:creationId xmlns:a16="http://schemas.microsoft.com/office/drawing/2014/main" id="{FE283D4F-400F-43D7-856C-9AD256D2A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2997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30">
              <a:extLst>
                <a:ext uri="{FF2B5EF4-FFF2-40B4-BE49-F238E27FC236}">
                  <a16:creationId xmlns:a16="http://schemas.microsoft.com/office/drawing/2014/main" id="{26412D1D-D0FE-472A-9101-B343D5CA98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47682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31">
              <a:extLst>
                <a:ext uri="{FF2B5EF4-FFF2-40B4-BE49-F238E27FC236}">
                  <a16:creationId xmlns:a16="http://schemas.microsoft.com/office/drawing/2014/main" id="{B0BC9F20-AF4A-4B0A-BDCC-36D82A0D62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69202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32">
              <a:extLst>
                <a:ext uri="{FF2B5EF4-FFF2-40B4-BE49-F238E27FC236}">
                  <a16:creationId xmlns:a16="http://schemas.microsoft.com/office/drawing/2014/main" id="{DC92C20C-F52F-4C2B-AB27-E918F3E69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1987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33">
              <a:extLst>
                <a:ext uri="{FF2B5EF4-FFF2-40B4-BE49-F238E27FC236}">
                  <a16:creationId xmlns:a16="http://schemas.microsoft.com/office/drawing/2014/main" id="{D9F4A79B-114A-4A6A-9E74-0ABA07982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2620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34">
              <a:extLst>
                <a:ext uri="{FF2B5EF4-FFF2-40B4-BE49-F238E27FC236}">
                  <a16:creationId xmlns:a16="http://schemas.microsoft.com/office/drawing/2014/main" id="{70276FEB-D6BA-4128-9C5D-42A6D528D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60975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35">
              <a:extLst>
                <a:ext uri="{FF2B5EF4-FFF2-40B4-BE49-F238E27FC236}">
                  <a16:creationId xmlns:a16="http://schemas.microsoft.com/office/drawing/2014/main" id="{BD3FB106-B2CD-4C88-9499-99EC16E432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2620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36">
              <a:extLst>
                <a:ext uri="{FF2B5EF4-FFF2-40B4-BE49-F238E27FC236}">
                  <a16:creationId xmlns:a16="http://schemas.microsoft.com/office/drawing/2014/main" id="{CDE71222-2770-408E-8B5A-99C3B01AB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60975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37">
              <a:extLst>
                <a:ext uri="{FF2B5EF4-FFF2-40B4-BE49-F238E27FC236}">
                  <a16:creationId xmlns:a16="http://schemas.microsoft.com/office/drawing/2014/main" id="{5885841F-5C11-4A87-806C-55FF6CAD16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1987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38">
              <a:extLst>
                <a:ext uri="{FF2B5EF4-FFF2-40B4-BE49-F238E27FC236}">
                  <a16:creationId xmlns:a16="http://schemas.microsoft.com/office/drawing/2014/main" id="{0D8433C7-CF3D-4F36-8FB4-14010C4F80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4772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39">
              <a:extLst>
                <a:ext uri="{FF2B5EF4-FFF2-40B4-BE49-F238E27FC236}">
                  <a16:creationId xmlns:a16="http://schemas.microsoft.com/office/drawing/2014/main" id="{B90C626F-A302-4F52-860C-98A7B021D5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74265" y="3799561"/>
              <a:ext cx="318987" cy="85876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Oval 40">
              <a:extLst>
                <a:ext uri="{FF2B5EF4-FFF2-40B4-BE49-F238E27FC236}">
                  <a16:creationId xmlns:a16="http://schemas.microsoft.com/office/drawing/2014/main" id="{C5FBCF2E-9D4B-452C-AAD7-8D17BA8B2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7787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Oval 41">
              <a:extLst>
                <a:ext uri="{FF2B5EF4-FFF2-40B4-BE49-F238E27FC236}">
                  <a16:creationId xmlns:a16="http://schemas.microsoft.com/office/drawing/2014/main" id="{48ACA312-0FAA-468E-AB28-AEA4A2EC2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496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42">
              <a:extLst>
                <a:ext uri="{FF2B5EF4-FFF2-40B4-BE49-F238E27FC236}">
                  <a16:creationId xmlns:a16="http://schemas.microsoft.com/office/drawing/2014/main" id="{27BC46F3-8936-4474-A736-3CA62B1D8F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5889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43">
              <a:extLst>
                <a:ext uri="{FF2B5EF4-FFF2-40B4-BE49-F238E27FC236}">
                  <a16:creationId xmlns:a16="http://schemas.microsoft.com/office/drawing/2014/main" id="{D291669C-D9DD-4AA9-A556-0FBD49A56B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9432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Rectangle 44">
              <a:extLst>
                <a:ext uri="{FF2B5EF4-FFF2-40B4-BE49-F238E27FC236}">
                  <a16:creationId xmlns:a16="http://schemas.microsoft.com/office/drawing/2014/main" id="{BAB27AD4-5E17-4369-8724-77E90BE30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50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45">
              <a:extLst>
                <a:ext uri="{FF2B5EF4-FFF2-40B4-BE49-F238E27FC236}">
                  <a16:creationId xmlns:a16="http://schemas.microsoft.com/office/drawing/2014/main" id="{F2F4F4A8-2986-4455-B480-F80247FCE8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7535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46">
              <a:extLst>
                <a:ext uri="{FF2B5EF4-FFF2-40B4-BE49-F238E27FC236}">
                  <a16:creationId xmlns:a16="http://schemas.microsoft.com/office/drawing/2014/main" id="{AD8664D1-EA9A-4F10-9F16-6565CC0F2F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9055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47">
              <a:extLst>
                <a:ext uri="{FF2B5EF4-FFF2-40B4-BE49-F238E27FC236}">
                  <a16:creationId xmlns:a16="http://schemas.microsoft.com/office/drawing/2014/main" id="{4C266BD6-762B-4D27-8504-C5D8FFDA82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840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48">
              <a:extLst>
                <a:ext uri="{FF2B5EF4-FFF2-40B4-BE49-F238E27FC236}">
                  <a16:creationId xmlns:a16="http://schemas.microsoft.com/office/drawing/2014/main" id="{051A4ABF-822C-4215-A953-DB78632C38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2473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49">
              <a:extLst>
                <a:ext uri="{FF2B5EF4-FFF2-40B4-BE49-F238E27FC236}">
                  <a16:creationId xmlns:a16="http://schemas.microsoft.com/office/drawing/2014/main" id="{FC5BF1E9-58B9-4F2E-A9D2-6646568F9A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0827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50">
              <a:extLst>
                <a:ext uri="{FF2B5EF4-FFF2-40B4-BE49-F238E27FC236}">
                  <a16:creationId xmlns:a16="http://schemas.microsoft.com/office/drawing/2014/main" id="{17C377F5-60FC-4ACA-8CEB-0C2ABF6E3A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2473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51">
              <a:extLst>
                <a:ext uri="{FF2B5EF4-FFF2-40B4-BE49-F238E27FC236}">
                  <a16:creationId xmlns:a16="http://schemas.microsoft.com/office/drawing/2014/main" id="{055D1F84-8206-41D0-AD81-CE70C2B0CE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0827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52">
              <a:extLst>
                <a:ext uri="{FF2B5EF4-FFF2-40B4-BE49-F238E27FC236}">
                  <a16:creationId xmlns:a16="http://schemas.microsoft.com/office/drawing/2014/main" id="{F036B17D-4E16-406F-9BC8-3F3E3C581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840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53">
              <a:extLst>
                <a:ext uri="{FF2B5EF4-FFF2-40B4-BE49-F238E27FC236}">
                  <a16:creationId xmlns:a16="http://schemas.microsoft.com/office/drawing/2014/main" id="{B40F15E2-258D-4517-B7AA-6B7B99325F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4624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54">
              <a:extLst>
                <a:ext uri="{FF2B5EF4-FFF2-40B4-BE49-F238E27FC236}">
                  <a16:creationId xmlns:a16="http://schemas.microsoft.com/office/drawing/2014/main" id="{94DD7C25-E7EE-4A9D-80A4-7259798170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4118" y="3799561"/>
              <a:ext cx="318987" cy="85876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Oval 55">
              <a:extLst>
                <a:ext uri="{FF2B5EF4-FFF2-40B4-BE49-F238E27FC236}">
                  <a16:creationId xmlns:a16="http://schemas.microsoft.com/office/drawing/2014/main" id="{9BCA7ECA-B2AA-4FBA-ACF2-10FC271E7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2927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Oval 56">
              <a:extLst>
                <a:ext uri="{FF2B5EF4-FFF2-40B4-BE49-F238E27FC236}">
                  <a16:creationId xmlns:a16="http://schemas.microsoft.com/office/drawing/2014/main" id="{25BCF40B-1CB6-45B9-9074-D81845EBD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9635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57">
              <a:extLst>
                <a:ext uri="{FF2B5EF4-FFF2-40B4-BE49-F238E27FC236}">
                  <a16:creationId xmlns:a16="http://schemas.microsoft.com/office/drawing/2014/main" id="{436A11D7-4615-4923-9A77-1A77496FD2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81028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58">
              <a:extLst>
                <a:ext uri="{FF2B5EF4-FFF2-40B4-BE49-F238E27FC236}">
                  <a16:creationId xmlns:a16="http://schemas.microsoft.com/office/drawing/2014/main" id="{7E48E0D7-F463-4089-ACF2-35F972F62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64571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Rectangle 59">
              <a:extLst>
                <a:ext uri="{FF2B5EF4-FFF2-40B4-BE49-F238E27FC236}">
                  <a16:creationId xmlns:a16="http://schemas.microsoft.com/office/drawing/2014/main" id="{F391F9AC-DD95-4C27-B6C4-71801A8EB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989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60">
              <a:extLst>
                <a:ext uri="{FF2B5EF4-FFF2-40B4-BE49-F238E27FC236}">
                  <a16:creationId xmlns:a16="http://schemas.microsoft.com/office/drawing/2014/main" id="{434A57B2-3781-4982-9762-F0B0AD1E77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12674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61">
              <a:extLst>
                <a:ext uri="{FF2B5EF4-FFF2-40B4-BE49-F238E27FC236}">
                  <a16:creationId xmlns:a16="http://schemas.microsoft.com/office/drawing/2014/main" id="{4A7CFA00-FB74-4287-932E-BB571E5A34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34194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62">
              <a:extLst>
                <a:ext uri="{FF2B5EF4-FFF2-40B4-BE49-F238E27FC236}">
                  <a16:creationId xmlns:a16="http://schemas.microsoft.com/office/drawing/2014/main" id="{2491398B-AF5E-4565-BB19-89E21F295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6979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63">
              <a:extLst>
                <a:ext uri="{FF2B5EF4-FFF2-40B4-BE49-F238E27FC236}">
                  <a16:creationId xmlns:a16="http://schemas.microsoft.com/office/drawing/2014/main" id="{2B8EA6D4-B13F-4570-BE86-04D65A1BA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7612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64">
              <a:extLst>
                <a:ext uri="{FF2B5EF4-FFF2-40B4-BE49-F238E27FC236}">
                  <a16:creationId xmlns:a16="http://schemas.microsoft.com/office/drawing/2014/main" id="{05A9F591-94FB-4E2A-94F5-749B5BB1E4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5967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65">
              <a:extLst>
                <a:ext uri="{FF2B5EF4-FFF2-40B4-BE49-F238E27FC236}">
                  <a16:creationId xmlns:a16="http://schemas.microsoft.com/office/drawing/2014/main" id="{3BE46453-CC20-48A0-A656-25E28F13C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7612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66">
              <a:extLst>
                <a:ext uri="{FF2B5EF4-FFF2-40B4-BE49-F238E27FC236}">
                  <a16:creationId xmlns:a16="http://schemas.microsoft.com/office/drawing/2014/main" id="{EAAA1001-395D-452F-A83A-1DE487779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5967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67">
              <a:extLst>
                <a:ext uri="{FF2B5EF4-FFF2-40B4-BE49-F238E27FC236}">
                  <a16:creationId xmlns:a16="http://schemas.microsoft.com/office/drawing/2014/main" id="{FADCAA57-DC1F-4408-875B-801BE3117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6979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68">
              <a:extLst>
                <a:ext uri="{FF2B5EF4-FFF2-40B4-BE49-F238E27FC236}">
                  <a16:creationId xmlns:a16="http://schemas.microsoft.com/office/drawing/2014/main" id="{91CA554D-FAA3-4F6F-A940-221740CB3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9764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69">
              <a:extLst>
                <a:ext uri="{FF2B5EF4-FFF2-40B4-BE49-F238E27FC236}">
                  <a16:creationId xmlns:a16="http://schemas.microsoft.com/office/drawing/2014/main" id="{77789C50-B4FD-4E70-BB78-611A85E49D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9257" y="3906907"/>
              <a:ext cx="31898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Rectangle 70">
              <a:extLst>
                <a:ext uri="{FF2B5EF4-FFF2-40B4-BE49-F238E27FC236}">
                  <a16:creationId xmlns:a16="http://schemas.microsoft.com/office/drawing/2014/main" id="{F254DA83-B0C7-40A6-811B-8509FA49E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578" y="4745543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3" name="Rectangle 71">
              <a:extLst>
                <a:ext uri="{FF2B5EF4-FFF2-40B4-BE49-F238E27FC236}">
                  <a16:creationId xmlns:a16="http://schemas.microsoft.com/office/drawing/2014/main" id="{B7A664C8-860E-4DC8-834D-EE7BBB3F2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5057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4" name="Rectangle 72">
              <a:extLst>
                <a:ext uri="{FF2B5EF4-FFF2-40B4-BE49-F238E27FC236}">
                  <a16:creationId xmlns:a16="http://schemas.microsoft.com/office/drawing/2014/main" id="{8E1AA275-A7D2-4B90-B5B1-151F8FEAE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8403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5" name="Rectangle 73">
              <a:extLst>
                <a:ext uri="{FF2B5EF4-FFF2-40B4-BE49-F238E27FC236}">
                  <a16:creationId xmlns:a16="http://schemas.microsoft.com/office/drawing/2014/main" id="{C4AD8E05-B84C-4EEC-BC72-68C16BA20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910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6" name="Rectangle 74">
              <a:extLst>
                <a:ext uri="{FF2B5EF4-FFF2-40B4-BE49-F238E27FC236}">
                  <a16:creationId xmlns:a16="http://schemas.microsoft.com/office/drawing/2014/main" id="{7927AC93-FC63-4C4D-B66B-7444C9283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2072" y="4681136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7" name="Rectangle 75">
              <a:extLst>
                <a:ext uri="{FF2B5EF4-FFF2-40B4-BE49-F238E27FC236}">
                  <a16:creationId xmlns:a16="http://schemas.microsoft.com/office/drawing/2014/main" id="{A919B8F3-65F5-429B-B0D8-330B3FCD0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80" y="4681136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8" name="Rectangle 76">
              <a:extLst>
                <a:ext uri="{FF2B5EF4-FFF2-40B4-BE49-F238E27FC236}">
                  <a16:creationId xmlns:a16="http://schemas.microsoft.com/office/drawing/2014/main" id="{D7ECCD94-6834-4ACF-91B4-32D723157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437" y="5731336"/>
              <a:ext cx="538288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2F4DABC2-3E93-4450-B2A9-D51023A18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80" y="5731336"/>
              <a:ext cx="397307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90" name="Rectangle 78">
              <a:extLst>
                <a:ext uri="{FF2B5EF4-FFF2-40B4-BE49-F238E27FC236}">
                  <a16:creationId xmlns:a16="http://schemas.microsoft.com/office/drawing/2014/main" id="{BBD0EF95-FB0D-4965-973E-C8FF8F271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426" y="5730783"/>
              <a:ext cx="380220" cy="244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91" name="Line 79">
              <a:extLst>
                <a:ext uri="{FF2B5EF4-FFF2-40B4-BE49-F238E27FC236}">
                  <a16:creationId xmlns:a16="http://schemas.microsoft.com/office/drawing/2014/main" id="{6CBD00FD-957E-49AD-94DF-EBDD1D4DC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7738" y="3778092"/>
              <a:ext cx="5354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Rectangle 80">
              <a:extLst>
                <a:ext uri="{FF2B5EF4-FFF2-40B4-BE49-F238E27FC236}">
                  <a16:creationId xmlns:a16="http://schemas.microsoft.com/office/drawing/2014/main" id="{9340E3ED-B253-447E-A46D-B627C7A26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0301" y="3650620"/>
              <a:ext cx="363131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Ip</a:t>
              </a:r>
            </a:p>
          </p:txBody>
        </p:sp>
        <p:sp>
          <p:nvSpPr>
            <p:cNvPr id="93" name="Rectangle 82">
              <a:extLst>
                <a:ext uri="{FF2B5EF4-FFF2-40B4-BE49-F238E27FC236}">
                  <a16:creationId xmlns:a16="http://schemas.microsoft.com/office/drawing/2014/main" id="{FBE5D49B-682F-4F36-9602-920F0D020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84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/>
                <a:t>1</a:t>
              </a:r>
            </a:p>
          </p:txBody>
        </p:sp>
        <p:sp>
          <p:nvSpPr>
            <p:cNvPr id="94" name="Rectangle 83">
              <a:extLst>
                <a:ext uri="{FF2B5EF4-FFF2-40B4-BE49-F238E27FC236}">
                  <a16:creationId xmlns:a16="http://schemas.microsoft.com/office/drawing/2014/main" id="{6F9265A0-6E05-4CDC-B952-6FD08F98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632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/>
                <a:t>2</a:t>
              </a:r>
            </a:p>
          </p:txBody>
        </p:sp>
        <p:sp>
          <p:nvSpPr>
            <p:cNvPr id="95" name="Rectangle 84">
              <a:extLst>
                <a:ext uri="{FF2B5EF4-FFF2-40B4-BE49-F238E27FC236}">
                  <a16:creationId xmlns:a16="http://schemas.microsoft.com/office/drawing/2014/main" id="{D83D614F-418C-4F8F-99D8-FA45040B8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1640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dirty="0"/>
                <a:t>3</a:t>
              </a:r>
            </a:p>
          </p:txBody>
        </p:sp>
        <p:sp>
          <p:nvSpPr>
            <p:cNvPr id="96" name="Oval 85">
              <a:extLst>
                <a:ext uri="{FF2B5EF4-FFF2-40B4-BE49-F238E27FC236}">
                  <a16:creationId xmlns:a16="http://schemas.microsoft.com/office/drawing/2014/main" id="{9776A104-D592-4D35-B249-9E9227D7F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016" y="378187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Oval 86">
              <a:extLst>
                <a:ext uri="{FF2B5EF4-FFF2-40B4-BE49-F238E27FC236}">
                  <a16:creationId xmlns:a16="http://schemas.microsoft.com/office/drawing/2014/main" id="{43291665-54F5-4C1B-BDDC-0F7523A1D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884" y="378187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Oval 87">
              <a:extLst>
                <a:ext uri="{FF2B5EF4-FFF2-40B4-BE49-F238E27FC236}">
                  <a16:creationId xmlns:a16="http://schemas.microsoft.com/office/drawing/2014/main" id="{341C6007-FBEF-424F-9086-E01B79AE8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2892" y="377489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Rectangle 76">
              <a:extLst>
                <a:ext uri="{FF2B5EF4-FFF2-40B4-BE49-F238E27FC236}">
                  <a16:creationId xmlns:a16="http://schemas.microsoft.com/office/drawing/2014/main" id="{839D4FA3-6DD7-4311-A61E-B714AA0D9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308" y="5731336"/>
              <a:ext cx="538288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-Ip</a:t>
              </a:r>
            </a:p>
          </p:txBody>
        </p:sp>
        <p:sp>
          <p:nvSpPr>
            <p:cNvPr id="100" name="Rectangle 78">
              <a:extLst>
                <a:ext uri="{FF2B5EF4-FFF2-40B4-BE49-F238E27FC236}">
                  <a16:creationId xmlns:a16="http://schemas.microsoft.com/office/drawing/2014/main" id="{881D3FCF-5C91-412A-89EC-A30A69CD9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2613" y="5735048"/>
              <a:ext cx="380220" cy="244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-Ip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9941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E806AA-A6F1-47CB-9592-D7BCC21FA988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7962714E-0140-4E67-9A61-6C7DD9FEB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788510"/>
            <a:ext cx="11124836" cy="21945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外部共模磁场抑制：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为获得“零磁滞”，芯片内部没有使用用于集中磁场的磁芯，所以芯片容易受到外部杂散磁场的影响，所以为了解决这个问题的方法是使用差分电流检测技术，其原理是在芯片内设置两个增益相同的霍尔器件，这两个霍尔器件分别设置在内部电流导体的内部和外部，当正常电流流过，这个两个霍尔器件会检测到极性相反的磁场。而当芯片外部存在一个干扰磁场时，两个霍尔器件将看到相同的磁场，通过差分消除外部磁场干扰对测量精度的影响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03996A7-6051-4B8F-9DD5-E957F62B902F}"/>
              </a:ext>
            </a:extLst>
          </p:cNvPr>
          <p:cNvGrpSpPr>
            <a:grpSpLocks noChangeAspect="1"/>
          </p:cNvGrpSpPr>
          <p:nvPr/>
        </p:nvGrpSpPr>
        <p:grpSpPr>
          <a:xfrm>
            <a:off x="1582436" y="3129293"/>
            <a:ext cx="3327879" cy="2520000"/>
            <a:chOff x="1693687" y="4020979"/>
            <a:chExt cx="2616598" cy="198139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457BF9-FD80-4F83-8668-5420794A8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6586" y="4109465"/>
              <a:ext cx="2243699" cy="1892904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C0C8E42-A2FC-47BA-9E5C-7DE6A9F92710}"/>
                </a:ext>
              </a:extLst>
            </p:cNvPr>
            <p:cNvSpPr txBox="1"/>
            <p:nvPr/>
          </p:nvSpPr>
          <p:spPr>
            <a:xfrm>
              <a:off x="1693687" y="4020979"/>
              <a:ext cx="871180" cy="217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差分霍尔设计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0256656-67F4-46CE-8624-24B9CA0B1E46}"/>
                </a:ext>
              </a:extLst>
            </p:cNvPr>
            <p:cNvCxnSpPr/>
            <p:nvPr/>
          </p:nvCxnSpPr>
          <p:spPr>
            <a:xfrm flipH="1" flipV="1">
              <a:off x="2191966" y="4267200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8C583EE-5551-4F4A-8905-9394C9932C27}"/>
                </a:ext>
              </a:extLst>
            </p:cNvPr>
            <p:cNvCxnSpPr/>
            <p:nvPr/>
          </p:nvCxnSpPr>
          <p:spPr>
            <a:xfrm flipH="1" flipV="1">
              <a:off x="2191966" y="4267200"/>
              <a:ext cx="1076167" cy="7090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5AAE4F-472D-49C9-9B0F-0D8304C761C4}"/>
              </a:ext>
            </a:extLst>
          </p:cNvPr>
          <p:cNvGrpSpPr/>
          <p:nvPr/>
        </p:nvGrpSpPr>
        <p:grpSpPr>
          <a:xfrm>
            <a:off x="5941300" y="3261013"/>
            <a:ext cx="4944255" cy="2587398"/>
            <a:chOff x="6083672" y="3584248"/>
            <a:chExt cx="4944255" cy="258739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5E2A794-2334-4C1B-BAE0-0F6330009B22}"/>
                </a:ext>
              </a:extLst>
            </p:cNvPr>
            <p:cNvSpPr txBox="1"/>
            <p:nvPr/>
          </p:nvSpPr>
          <p:spPr>
            <a:xfrm>
              <a:off x="6467474" y="4135445"/>
              <a:ext cx="6431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41E579-72BF-4A97-999A-25EC9201A369}"/>
                </a:ext>
              </a:extLst>
            </p:cNvPr>
            <p:cNvSpPr txBox="1"/>
            <p:nvPr/>
          </p:nvSpPr>
          <p:spPr>
            <a:xfrm>
              <a:off x="9913061" y="4135444"/>
              <a:ext cx="8853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F041B79-9284-40CA-9539-A76734186533}"/>
                </a:ext>
              </a:extLst>
            </p:cNvPr>
            <p:cNvSpPr/>
            <p:nvPr/>
          </p:nvSpPr>
          <p:spPr bwMode="auto">
            <a:xfrm>
              <a:off x="7030911" y="4638923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F0AE5FC-58C1-484D-9BE4-6AEAD3A6DB64}"/>
                </a:ext>
              </a:extLst>
            </p:cNvPr>
            <p:cNvSpPr/>
            <p:nvPr/>
          </p:nvSpPr>
          <p:spPr bwMode="auto">
            <a:xfrm>
              <a:off x="6932682" y="4857826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2FD8D6B-450E-45B0-BB65-A17F5EACDDF6}"/>
                </a:ext>
              </a:extLst>
            </p:cNvPr>
            <p:cNvSpPr/>
            <p:nvPr/>
          </p:nvSpPr>
          <p:spPr bwMode="auto">
            <a:xfrm>
              <a:off x="8396284" y="4638923"/>
              <a:ext cx="43200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90AACA-EA2A-41CD-8352-0F2395B75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83672" y="4481474"/>
              <a:ext cx="4944255" cy="1094980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D39F293-F917-493F-836C-8298AE83FFDC}"/>
                </a:ext>
              </a:extLst>
            </p:cNvPr>
            <p:cNvGrpSpPr/>
            <p:nvPr/>
          </p:nvGrpSpPr>
          <p:grpSpPr>
            <a:xfrm>
              <a:off x="7886889" y="3768048"/>
              <a:ext cx="1440000" cy="646956"/>
              <a:chOff x="7938769" y="3444570"/>
              <a:chExt cx="1260000" cy="64695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21A9CC61-51F5-4EA2-8039-7E66B857565E}"/>
                  </a:ext>
                </a:extLst>
              </p:cNvPr>
              <p:cNvGrpSpPr/>
              <p:nvPr/>
            </p:nvGrpSpPr>
            <p:grpSpPr>
              <a:xfrm>
                <a:off x="7938769" y="3494271"/>
                <a:ext cx="1260000" cy="540000"/>
                <a:chOff x="8177717" y="3353453"/>
                <a:chExt cx="1080001" cy="719813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7A95BCD-44F4-4A99-BE06-9C4C3F5A65BA}"/>
                    </a:ext>
                  </a:extLst>
                </p:cNvPr>
                <p:cNvSpPr/>
                <p:nvPr/>
              </p:nvSpPr>
              <p:spPr bwMode="auto">
                <a:xfrm>
                  <a:off x="8177718" y="3713266"/>
                  <a:ext cx="1080000" cy="360000"/>
                </a:xfrm>
                <a:prstGeom prst="rect">
                  <a:avLst/>
                </a:prstGeom>
                <a:solidFill>
                  <a:srgbClr val="C00000">
                    <a:alpha val="85000"/>
                  </a:srgbClr>
                </a:solidFill>
                <a:ln>
                  <a:noFill/>
                </a:ln>
              </p:spPr>
              <p:txBody>
                <a:bodyPr rtlCol="0" anchor="ctr">
                  <a:normAutofit fontScale="77500" lnSpcReduction="20000"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4E509A67-B71E-4116-91DA-A98415A3E72C}"/>
                    </a:ext>
                  </a:extLst>
                </p:cNvPr>
                <p:cNvSpPr/>
                <p:nvPr/>
              </p:nvSpPr>
              <p:spPr bwMode="auto">
                <a:xfrm>
                  <a:off x="8177717" y="3353453"/>
                  <a:ext cx="1080000" cy="360000"/>
                </a:xfrm>
                <a:prstGeom prst="rect">
                  <a:avLst/>
                </a:prstGeom>
                <a:solidFill>
                  <a:srgbClr val="00B0F0">
                    <a:alpha val="85000"/>
                  </a:srgbClr>
                </a:solidFill>
                <a:ln>
                  <a:noFill/>
                </a:ln>
              </p:spPr>
              <p:txBody>
                <a:bodyPr rtlCol="0" anchor="ctr">
                  <a:normAutofit fontScale="77500" lnSpcReduction="20000"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8C46E0C-6CBC-406A-8671-3CD60AA2E7DF}"/>
                  </a:ext>
                </a:extLst>
              </p:cNvPr>
              <p:cNvSpPr txBox="1"/>
              <p:nvPr/>
            </p:nvSpPr>
            <p:spPr>
              <a:xfrm>
                <a:off x="8399491" y="3444570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5CA90C4-F225-4685-830D-001EE3E8AA72}"/>
                  </a:ext>
                </a:extLst>
              </p:cNvPr>
              <p:cNvSpPr txBox="1"/>
              <p:nvPr/>
            </p:nvSpPr>
            <p:spPr>
              <a:xfrm>
                <a:off x="8395474" y="3722194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AC5B149-4E59-47B8-8EFF-1B19A8BADEF2}"/>
                </a:ext>
              </a:extLst>
            </p:cNvPr>
            <p:cNvCxnSpPr/>
            <p:nvPr/>
          </p:nvCxnSpPr>
          <p:spPr>
            <a:xfrm flipH="1" flipV="1">
              <a:off x="6792617" y="4354324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17A9454-3F3E-4BD5-A1C1-0AF5054F0541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8571347" y="4412443"/>
              <a:ext cx="1784406" cy="5500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4500FAB-BA0B-4CE6-8BAB-ED5A8714B877}"/>
                </a:ext>
              </a:extLst>
            </p:cNvPr>
            <p:cNvCxnSpPr/>
            <p:nvPr/>
          </p:nvCxnSpPr>
          <p:spPr>
            <a:xfrm flipH="1">
              <a:off x="9323982" y="3832957"/>
              <a:ext cx="834348" cy="2938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7E9C37F-3EEE-4582-984F-451B1F43FFE1}"/>
                </a:ext>
              </a:extLst>
            </p:cNvPr>
            <p:cNvSpPr txBox="1"/>
            <p:nvPr/>
          </p:nvSpPr>
          <p:spPr>
            <a:xfrm>
              <a:off x="9544154" y="3584248"/>
              <a:ext cx="1254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外部干扰磁场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0FE9FC1-6848-40C8-8EF3-A4B8F2FCB542}"/>
                </a:ext>
              </a:extLst>
            </p:cNvPr>
            <p:cNvSpPr txBox="1"/>
            <p:nvPr/>
          </p:nvSpPr>
          <p:spPr>
            <a:xfrm>
              <a:off x="8003196" y="5833092"/>
              <a:ext cx="13083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B=B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H1 </a:t>
              </a:r>
              <a:r>
                <a:rPr lang="en-US" altLang="zh-CN" sz="16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B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H2</a:t>
              </a:r>
              <a:endParaRPr lang="zh-CN" altLang="en-US" sz="16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687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C9A7F5C-DC05-48FB-AF7A-DAB17B4F9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063" y="958194"/>
            <a:ext cx="3683651" cy="216000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361028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MT9221&amp;MT9223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简介</a:t>
            </a:r>
          </a:p>
        </p:txBody>
      </p:sp>
      <p:sp>
        <p:nvSpPr>
          <p:cNvPr id="43" name="Oval 5">
            <a:extLst>
              <a:ext uri="{FF2B5EF4-FFF2-40B4-BE49-F238E27FC236}">
                <a16:creationId xmlns:a16="http://schemas.microsoft.com/office/drawing/2014/main" id="{24FF0F26-7B27-4DE5-A17C-D070C265F5B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94868" y="4714149"/>
            <a:ext cx="5403850" cy="7747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endParaRPr lang="zh-CN" altLang="en-US" b="0">
              <a:ea typeface="华文细黑" pitchFamily="2" charset="-122"/>
            </a:endParaRPr>
          </a:p>
        </p:txBody>
      </p:sp>
      <p:sp>
        <p:nvSpPr>
          <p:cNvPr id="45" name="Freeform 9">
            <a:extLst>
              <a:ext uri="{FF2B5EF4-FFF2-40B4-BE49-F238E27FC236}">
                <a16:creationId xmlns:a16="http://schemas.microsoft.com/office/drawing/2014/main" id="{A3A03E2B-B286-4A4D-8037-1B27FC63B362}"/>
              </a:ext>
            </a:extLst>
          </p:cNvPr>
          <p:cNvSpPr>
            <a:spLocks/>
          </p:cNvSpPr>
          <p:nvPr/>
        </p:nvSpPr>
        <p:spPr bwMode="auto">
          <a:xfrm>
            <a:off x="4290334" y="1448785"/>
            <a:ext cx="1759102" cy="1747986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3" name="Group 13">
            <a:extLst>
              <a:ext uri="{FF2B5EF4-FFF2-40B4-BE49-F238E27FC236}">
                <a16:creationId xmlns:a16="http://schemas.microsoft.com/office/drawing/2014/main" id="{F868C6C5-B761-4520-97A9-0F2249B7E703}"/>
              </a:ext>
            </a:extLst>
          </p:cNvPr>
          <p:cNvGrpSpPr>
            <a:grpSpLocks/>
          </p:cNvGrpSpPr>
          <p:nvPr/>
        </p:nvGrpSpPr>
        <p:grpSpPr bwMode="auto">
          <a:xfrm rot="-1297425" flipH="1" flipV="1">
            <a:off x="4256881" y="4310924"/>
            <a:ext cx="3622675" cy="869950"/>
            <a:chOff x="0" y="0"/>
            <a:chExt cx="893" cy="246"/>
          </a:xfrm>
        </p:grpSpPr>
        <p:grpSp>
          <p:nvGrpSpPr>
            <p:cNvPr id="54" name="Group 14">
              <a:extLst>
                <a:ext uri="{FF2B5EF4-FFF2-40B4-BE49-F238E27FC236}">
                  <a16:creationId xmlns:a16="http://schemas.microsoft.com/office/drawing/2014/main" id="{168CC30C-EB02-468F-9218-0F8A5DCB3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" name="AutoShape 56">
                <a:extLst>
                  <a:ext uri="{FF2B5EF4-FFF2-40B4-BE49-F238E27FC236}">
                    <a16:creationId xmlns:a16="http://schemas.microsoft.com/office/drawing/2014/main" id="{A015E6CF-EC5E-4653-A946-13FAA1E91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1" name="AutoShape 57">
                <a:extLst>
                  <a:ext uri="{FF2B5EF4-FFF2-40B4-BE49-F238E27FC236}">
                    <a16:creationId xmlns:a16="http://schemas.microsoft.com/office/drawing/2014/main" id="{9C30C578-AE90-4FCE-8B06-E51B5DDF8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2" name="AutoShape 58">
                <a:extLst>
                  <a:ext uri="{FF2B5EF4-FFF2-40B4-BE49-F238E27FC236}">
                    <a16:creationId xmlns:a16="http://schemas.microsoft.com/office/drawing/2014/main" id="{FB769B29-5D88-4CE8-B12B-6647248E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3" name="AutoShape 59">
                <a:extLst>
                  <a:ext uri="{FF2B5EF4-FFF2-40B4-BE49-F238E27FC236}">
                    <a16:creationId xmlns:a16="http://schemas.microsoft.com/office/drawing/2014/main" id="{0FC58400-FB51-413E-A66A-D6CD8C892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  <p:grpSp>
          <p:nvGrpSpPr>
            <p:cNvPr id="55" name="Group 19">
              <a:extLst>
                <a:ext uri="{FF2B5EF4-FFF2-40B4-BE49-F238E27FC236}">
                  <a16:creationId xmlns:a16="http://schemas.microsoft.com/office/drawing/2014/main" id="{45009BBB-6EA2-4B4B-AD34-B679D5E0C5ED}"/>
                </a:ext>
              </a:extLst>
            </p:cNvPr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6" name="AutoShape 61">
                <a:extLst>
                  <a:ext uri="{FF2B5EF4-FFF2-40B4-BE49-F238E27FC236}">
                    <a16:creationId xmlns:a16="http://schemas.microsoft.com/office/drawing/2014/main" id="{D0D3D86D-0DB3-4462-B6C9-8904BD324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7" name="AutoShape 62">
                <a:extLst>
                  <a:ext uri="{FF2B5EF4-FFF2-40B4-BE49-F238E27FC236}">
                    <a16:creationId xmlns:a16="http://schemas.microsoft.com/office/drawing/2014/main" id="{1E4F7AA0-1C67-4D41-A1DD-06559C01D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8" name="AutoShape 63">
                <a:extLst>
                  <a:ext uri="{FF2B5EF4-FFF2-40B4-BE49-F238E27FC236}">
                    <a16:creationId xmlns:a16="http://schemas.microsoft.com/office/drawing/2014/main" id="{24D403CE-5CAE-4B03-A5BA-C23C70D3C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9" name="AutoShape 64">
                <a:extLst>
                  <a:ext uri="{FF2B5EF4-FFF2-40B4-BE49-F238E27FC236}">
                    <a16:creationId xmlns:a16="http://schemas.microsoft.com/office/drawing/2014/main" id="{976777CD-B603-42A7-BDB2-95F963E1A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</p:grpSp>
      <p:sp>
        <p:nvSpPr>
          <p:cNvPr id="64" name="Rectangle 36">
            <a:extLst>
              <a:ext uri="{FF2B5EF4-FFF2-40B4-BE49-F238E27FC236}">
                <a16:creationId xmlns:a16="http://schemas.microsoft.com/office/drawing/2014/main" id="{48786EAB-D6D6-4213-80E7-C1F6C07F6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056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65" name="Rectangle 37">
            <a:extLst>
              <a:ext uri="{FF2B5EF4-FFF2-40B4-BE49-F238E27FC236}">
                <a16:creationId xmlns:a16="http://schemas.microsoft.com/office/drawing/2014/main" id="{479A238F-4F6D-4AAC-B503-37AE41679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/>
              <a:t>内容文字信息</a:t>
            </a:r>
          </a:p>
        </p:txBody>
      </p:sp>
      <p:sp>
        <p:nvSpPr>
          <p:cNvPr id="67" name="Rectangle 39">
            <a:extLst>
              <a:ext uri="{FF2B5EF4-FFF2-40B4-BE49-F238E27FC236}">
                <a16:creationId xmlns:a16="http://schemas.microsoft.com/office/drawing/2014/main" id="{31590B25-7003-4C31-A580-71F9F8FFB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2301149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68" name="Freeform 9">
            <a:extLst>
              <a:ext uri="{FF2B5EF4-FFF2-40B4-BE49-F238E27FC236}">
                <a16:creationId xmlns:a16="http://schemas.microsoft.com/office/drawing/2014/main" id="{28CEA19B-2D7C-4453-A5B2-6D41F86ACFDF}"/>
              </a:ext>
            </a:extLst>
          </p:cNvPr>
          <p:cNvSpPr>
            <a:spLocks/>
          </p:cNvSpPr>
          <p:nvPr/>
        </p:nvSpPr>
        <p:spPr bwMode="auto">
          <a:xfrm flipH="1" flipV="1">
            <a:off x="6108694" y="3280638"/>
            <a:ext cx="1745798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Freeform 9">
            <a:extLst>
              <a:ext uri="{FF2B5EF4-FFF2-40B4-BE49-F238E27FC236}">
                <a16:creationId xmlns:a16="http://schemas.microsoft.com/office/drawing/2014/main" id="{30DFADE0-0D2A-40E0-B638-058D7DF7A252}"/>
              </a:ext>
            </a:extLst>
          </p:cNvPr>
          <p:cNvSpPr>
            <a:spLocks/>
          </p:cNvSpPr>
          <p:nvPr/>
        </p:nvSpPr>
        <p:spPr bwMode="auto">
          <a:xfrm flipH="1">
            <a:off x="6132233" y="1461101"/>
            <a:ext cx="1728819" cy="1752761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Freeform 9">
            <a:extLst>
              <a:ext uri="{FF2B5EF4-FFF2-40B4-BE49-F238E27FC236}">
                <a16:creationId xmlns:a16="http://schemas.microsoft.com/office/drawing/2014/main" id="{AB013834-2ABC-4FA4-B054-B6F0EC09D231}"/>
              </a:ext>
            </a:extLst>
          </p:cNvPr>
          <p:cNvSpPr>
            <a:spLocks/>
          </p:cNvSpPr>
          <p:nvPr/>
        </p:nvSpPr>
        <p:spPr bwMode="auto">
          <a:xfrm flipV="1">
            <a:off x="4298640" y="3280638"/>
            <a:ext cx="1749372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B8045E3-60E5-4E3F-BD0E-038959FEFE10}"/>
              </a:ext>
            </a:extLst>
          </p:cNvPr>
          <p:cNvSpPr/>
          <p:nvPr/>
        </p:nvSpPr>
        <p:spPr>
          <a:xfrm>
            <a:off x="6089566" y="726952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0B115050-8B4A-44EF-AA26-EEE696BDDE5B}"/>
              </a:ext>
            </a:extLst>
          </p:cNvPr>
          <p:cNvSpPr/>
          <p:nvPr/>
        </p:nvSpPr>
        <p:spPr>
          <a:xfrm>
            <a:off x="6095041" y="3254193"/>
            <a:ext cx="5763600" cy="2534508"/>
          </a:xfrm>
          <a:prstGeom prst="rect">
            <a:avLst/>
          </a:pr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DCCB7A19-F627-4DD7-9DEB-C75C482495E3}"/>
              </a:ext>
            </a:extLst>
          </p:cNvPr>
          <p:cNvSpPr/>
          <p:nvPr/>
        </p:nvSpPr>
        <p:spPr>
          <a:xfrm>
            <a:off x="335949" y="719355"/>
            <a:ext cx="5763600" cy="252000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F043C54-7D9E-4A4A-967C-4F9B5BC7521C}"/>
              </a:ext>
            </a:extLst>
          </p:cNvPr>
          <p:cNvSpPr/>
          <p:nvPr/>
        </p:nvSpPr>
        <p:spPr>
          <a:xfrm>
            <a:off x="340030" y="3246629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D90A6EF3-5FDB-49FD-BD3B-AC35BC64B0DD}"/>
              </a:ext>
            </a:extLst>
          </p:cNvPr>
          <p:cNvSpPr/>
          <p:nvPr/>
        </p:nvSpPr>
        <p:spPr>
          <a:xfrm>
            <a:off x="326809" y="822108"/>
            <a:ext cx="3514566" cy="2290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电压范围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4.5~5.5V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温度范围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-40~125℃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150kHz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高速带宽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非线性度＜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±0.5%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精度 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±1.5%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响应时间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4us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低噪声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119uA/√Hz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最大工作电压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380Vrms / 538Vdc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B683CDD-2196-4A42-B024-22C80E5A7678}"/>
              </a:ext>
            </a:extLst>
          </p:cNvPr>
          <p:cNvSpPr/>
          <p:nvPr/>
        </p:nvSpPr>
        <p:spPr>
          <a:xfrm>
            <a:off x="2502773" y="826292"/>
            <a:ext cx="351456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隔离电压 </a:t>
            </a: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2400 VRMS </a:t>
            </a: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0~±50A</a:t>
            </a: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连续电流测量范围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外部磁场干扰抑制能力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内部集成电流导体回路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内部集成温度补偿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比例输出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SOP-8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8747586F-99F0-4A7C-AA50-743D9B52537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556" y="3395818"/>
            <a:ext cx="3653994" cy="2153336"/>
          </a:xfrm>
          <a:prstGeom prst="rect">
            <a:avLst/>
          </a:prstGeom>
        </p:spPr>
      </p:pic>
      <p:sp>
        <p:nvSpPr>
          <p:cNvPr id="82" name="Rectangle 38">
            <a:extLst>
              <a:ext uri="{FF2B5EF4-FFF2-40B4-BE49-F238E27FC236}">
                <a16:creationId xmlns:a16="http://schemas.microsoft.com/office/drawing/2014/main" id="{EB39043D-30DF-44E0-883E-E41A1AB69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560" y="2738290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主要特点</a:t>
            </a:r>
          </a:p>
        </p:txBody>
      </p:sp>
      <p:sp>
        <p:nvSpPr>
          <p:cNvPr id="83" name="Rectangle 38">
            <a:extLst>
              <a:ext uri="{FF2B5EF4-FFF2-40B4-BE49-F238E27FC236}">
                <a16:creationId xmlns:a16="http://schemas.microsoft.com/office/drawing/2014/main" id="{FCBB3C91-44C4-41A5-A2F6-BFD793B1C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510" y="3273932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应用电路</a:t>
            </a:r>
          </a:p>
        </p:txBody>
      </p:sp>
      <p:sp>
        <p:nvSpPr>
          <p:cNvPr id="84" name="Rectangle 38">
            <a:extLst>
              <a:ext uri="{FF2B5EF4-FFF2-40B4-BE49-F238E27FC236}">
                <a16:creationId xmlns:a16="http://schemas.microsoft.com/office/drawing/2014/main" id="{A41E7DCD-06D9-4B96-B825-0D748BBF2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548" y="2739114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引脚定义</a:t>
            </a:r>
          </a:p>
        </p:txBody>
      </p:sp>
      <p:sp>
        <p:nvSpPr>
          <p:cNvPr id="85" name="Rectangle 38">
            <a:extLst>
              <a:ext uri="{FF2B5EF4-FFF2-40B4-BE49-F238E27FC236}">
                <a16:creationId xmlns:a16="http://schemas.microsoft.com/office/drawing/2014/main" id="{80E796FE-B368-425F-A651-91AED07C2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337" y="3289641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外形透视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64C351-0619-4180-9753-FB65CCC3F07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78" y="3453717"/>
            <a:ext cx="4742171" cy="22543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206498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MT9222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简介</a:t>
            </a:r>
          </a:p>
        </p:txBody>
      </p:sp>
      <p:sp>
        <p:nvSpPr>
          <p:cNvPr id="70" name="Oval 5">
            <a:extLst>
              <a:ext uri="{FF2B5EF4-FFF2-40B4-BE49-F238E27FC236}">
                <a16:creationId xmlns:a16="http://schemas.microsoft.com/office/drawing/2014/main" id="{4F9CC3E6-F642-4B4F-811F-62B9EE2125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94868" y="4714149"/>
            <a:ext cx="5403850" cy="7747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endParaRPr lang="zh-CN" altLang="en-US" b="0">
              <a:ea typeface="华文细黑" pitchFamily="2" charset="-122"/>
            </a:endParaRPr>
          </a:p>
        </p:txBody>
      </p:sp>
      <p:sp>
        <p:nvSpPr>
          <p:cNvPr id="71" name="Freeform 9">
            <a:extLst>
              <a:ext uri="{FF2B5EF4-FFF2-40B4-BE49-F238E27FC236}">
                <a16:creationId xmlns:a16="http://schemas.microsoft.com/office/drawing/2014/main" id="{9BC229D1-14FD-4E54-B45F-7574325334A7}"/>
              </a:ext>
            </a:extLst>
          </p:cNvPr>
          <p:cNvSpPr>
            <a:spLocks/>
          </p:cNvSpPr>
          <p:nvPr/>
        </p:nvSpPr>
        <p:spPr bwMode="auto">
          <a:xfrm>
            <a:off x="4290334" y="1448785"/>
            <a:ext cx="1759102" cy="1747986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5" name="Group 13">
            <a:extLst>
              <a:ext uri="{FF2B5EF4-FFF2-40B4-BE49-F238E27FC236}">
                <a16:creationId xmlns:a16="http://schemas.microsoft.com/office/drawing/2014/main" id="{74F5C5BE-74B7-4557-9D5D-A4CF2A3CDBF4}"/>
              </a:ext>
            </a:extLst>
          </p:cNvPr>
          <p:cNvGrpSpPr>
            <a:grpSpLocks/>
          </p:cNvGrpSpPr>
          <p:nvPr/>
        </p:nvGrpSpPr>
        <p:grpSpPr bwMode="auto">
          <a:xfrm rot="-1297425" flipH="1" flipV="1">
            <a:off x="4256881" y="4310924"/>
            <a:ext cx="3622675" cy="869950"/>
            <a:chOff x="0" y="0"/>
            <a:chExt cx="893" cy="246"/>
          </a:xfrm>
        </p:grpSpPr>
        <p:grpSp>
          <p:nvGrpSpPr>
            <p:cNvPr id="96" name="Group 14">
              <a:extLst>
                <a:ext uri="{FF2B5EF4-FFF2-40B4-BE49-F238E27FC236}">
                  <a16:creationId xmlns:a16="http://schemas.microsoft.com/office/drawing/2014/main" id="{B0572C6F-E0BC-4747-BE21-1C15CA51D5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102" name="AutoShape 56">
                <a:extLst>
                  <a:ext uri="{FF2B5EF4-FFF2-40B4-BE49-F238E27FC236}">
                    <a16:creationId xmlns:a16="http://schemas.microsoft.com/office/drawing/2014/main" id="{8C63A142-FE93-423A-8BDD-8DFDBA3E7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3" name="AutoShape 57">
                <a:extLst>
                  <a:ext uri="{FF2B5EF4-FFF2-40B4-BE49-F238E27FC236}">
                    <a16:creationId xmlns:a16="http://schemas.microsoft.com/office/drawing/2014/main" id="{1A87C31A-5631-4A4F-A21E-B4A2B4461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4" name="AutoShape 58">
                <a:extLst>
                  <a:ext uri="{FF2B5EF4-FFF2-40B4-BE49-F238E27FC236}">
                    <a16:creationId xmlns:a16="http://schemas.microsoft.com/office/drawing/2014/main" id="{CDF86B91-600B-4D47-A2C4-FB4B6B8BF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5" name="AutoShape 59">
                <a:extLst>
                  <a:ext uri="{FF2B5EF4-FFF2-40B4-BE49-F238E27FC236}">
                    <a16:creationId xmlns:a16="http://schemas.microsoft.com/office/drawing/2014/main" id="{BEAFB101-AB3F-46C7-8324-6356FEA28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  <p:grpSp>
          <p:nvGrpSpPr>
            <p:cNvPr id="97" name="Group 19">
              <a:extLst>
                <a:ext uri="{FF2B5EF4-FFF2-40B4-BE49-F238E27FC236}">
                  <a16:creationId xmlns:a16="http://schemas.microsoft.com/office/drawing/2014/main" id="{B62D25AA-75AE-46C2-9BCA-B998AF0E3BC9}"/>
                </a:ext>
              </a:extLst>
            </p:cNvPr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98" name="AutoShape 61">
                <a:extLst>
                  <a:ext uri="{FF2B5EF4-FFF2-40B4-BE49-F238E27FC236}">
                    <a16:creationId xmlns:a16="http://schemas.microsoft.com/office/drawing/2014/main" id="{D14A7B9A-2BEF-4F5A-84E3-58B89B7457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99" name="AutoShape 62">
                <a:extLst>
                  <a:ext uri="{FF2B5EF4-FFF2-40B4-BE49-F238E27FC236}">
                    <a16:creationId xmlns:a16="http://schemas.microsoft.com/office/drawing/2014/main" id="{98FFB39A-7472-442B-BB5B-0A5C393B2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0" name="AutoShape 63">
                <a:extLst>
                  <a:ext uri="{FF2B5EF4-FFF2-40B4-BE49-F238E27FC236}">
                    <a16:creationId xmlns:a16="http://schemas.microsoft.com/office/drawing/2014/main" id="{C3CFFD2E-54BE-41DC-85A8-B20B2686B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1" name="AutoShape 64">
                <a:extLst>
                  <a:ext uri="{FF2B5EF4-FFF2-40B4-BE49-F238E27FC236}">
                    <a16:creationId xmlns:a16="http://schemas.microsoft.com/office/drawing/2014/main" id="{CFE14AB9-140C-4177-B243-3ADB9162F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</p:grpSp>
      <p:sp>
        <p:nvSpPr>
          <p:cNvPr id="106" name="Rectangle 36">
            <a:extLst>
              <a:ext uri="{FF2B5EF4-FFF2-40B4-BE49-F238E27FC236}">
                <a16:creationId xmlns:a16="http://schemas.microsoft.com/office/drawing/2014/main" id="{753FF5C1-83B1-42F5-B730-5221FDB37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056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107" name="Rectangle 37">
            <a:extLst>
              <a:ext uri="{FF2B5EF4-FFF2-40B4-BE49-F238E27FC236}">
                <a16:creationId xmlns:a16="http://schemas.microsoft.com/office/drawing/2014/main" id="{678D11BE-B42A-4DFF-80BE-7A7DFE4F2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/>
              <a:t>内容文字信息</a:t>
            </a:r>
          </a:p>
        </p:txBody>
      </p:sp>
      <p:sp>
        <p:nvSpPr>
          <p:cNvPr id="108" name="Rectangle 38">
            <a:extLst>
              <a:ext uri="{FF2B5EF4-FFF2-40B4-BE49-F238E27FC236}">
                <a16:creationId xmlns:a16="http://schemas.microsoft.com/office/drawing/2014/main" id="{23F2320D-048D-46E6-8B43-C9B733F0F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560" y="2738290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主要特点</a:t>
            </a:r>
          </a:p>
        </p:txBody>
      </p:sp>
      <p:sp>
        <p:nvSpPr>
          <p:cNvPr id="109" name="Rectangle 39">
            <a:extLst>
              <a:ext uri="{FF2B5EF4-FFF2-40B4-BE49-F238E27FC236}">
                <a16:creationId xmlns:a16="http://schemas.microsoft.com/office/drawing/2014/main" id="{5D9E405A-3533-4109-8CD6-7E94492AC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2301149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110" name="Freeform 9">
            <a:extLst>
              <a:ext uri="{FF2B5EF4-FFF2-40B4-BE49-F238E27FC236}">
                <a16:creationId xmlns:a16="http://schemas.microsoft.com/office/drawing/2014/main" id="{796AE65B-4FA8-4027-B461-37121FE20F77}"/>
              </a:ext>
            </a:extLst>
          </p:cNvPr>
          <p:cNvSpPr>
            <a:spLocks/>
          </p:cNvSpPr>
          <p:nvPr/>
        </p:nvSpPr>
        <p:spPr bwMode="auto">
          <a:xfrm flipH="1" flipV="1">
            <a:off x="6108694" y="3280638"/>
            <a:ext cx="1745798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Freeform 9">
            <a:extLst>
              <a:ext uri="{FF2B5EF4-FFF2-40B4-BE49-F238E27FC236}">
                <a16:creationId xmlns:a16="http://schemas.microsoft.com/office/drawing/2014/main" id="{55721277-AA03-4B9C-85E0-34A1BCD8B340}"/>
              </a:ext>
            </a:extLst>
          </p:cNvPr>
          <p:cNvSpPr>
            <a:spLocks/>
          </p:cNvSpPr>
          <p:nvPr/>
        </p:nvSpPr>
        <p:spPr bwMode="auto">
          <a:xfrm flipH="1">
            <a:off x="6132233" y="1461101"/>
            <a:ext cx="1728819" cy="1752761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" name="Freeform 9">
            <a:extLst>
              <a:ext uri="{FF2B5EF4-FFF2-40B4-BE49-F238E27FC236}">
                <a16:creationId xmlns:a16="http://schemas.microsoft.com/office/drawing/2014/main" id="{BB743D9E-DC0E-4831-A4F4-F3EEFF98BC30}"/>
              </a:ext>
            </a:extLst>
          </p:cNvPr>
          <p:cNvSpPr>
            <a:spLocks/>
          </p:cNvSpPr>
          <p:nvPr/>
        </p:nvSpPr>
        <p:spPr bwMode="auto">
          <a:xfrm flipV="1">
            <a:off x="4298640" y="3280638"/>
            <a:ext cx="1749372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295A61FC-A7D0-4C45-BF92-CD70F8D2CA39}"/>
              </a:ext>
            </a:extLst>
          </p:cNvPr>
          <p:cNvSpPr/>
          <p:nvPr/>
        </p:nvSpPr>
        <p:spPr>
          <a:xfrm>
            <a:off x="6089566" y="726952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A4234942-D742-4B19-8BDF-59666470F5C3}"/>
              </a:ext>
            </a:extLst>
          </p:cNvPr>
          <p:cNvSpPr/>
          <p:nvPr/>
        </p:nvSpPr>
        <p:spPr>
          <a:xfrm>
            <a:off x="6095041" y="3254193"/>
            <a:ext cx="5763600" cy="2534508"/>
          </a:xfrm>
          <a:prstGeom prst="rect">
            <a:avLst/>
          </a:pr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95490B92-A5B9-41BE-B30A-DCAC3B0FE7C5}"/>
              </a:ext>
            </a:extLst>
          </p:cNvPr>
          <p:cNvSpPr/>
          <p:nvPr/>
        </p:nvSpPr>
        <p:spPr>
          <a:xfrm>
            <a:off x="335949" y="719355"/>
            <a:ext cx="5763600" cy="252000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CA9E42C2-236F-47E2-AA23-BA24F03C6319}"/>
              </a:ext>
            </a:extLst>
          </p:cNvPr>
          <p:cNvSpPr/>
          <p:nvPr/>
        </p:nvSpPr>
        <p:spPr>
          <a:xfrm>
            <a:off x="340030" y="3246629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166D9F26-89F5-4B5F-A72D-1DB02892CBCF}"/>
              </a:ext>
            </a:extLst>
          </p:cNvPr>
          <p:cNvSpPr/>
          <p:nvPr/>
        </p:nvSpPr>
        <p:spPr>
          <a:xfrm>
            <a:off x="326809" y="867896"/>
            <a:ext cx="3514566" cy="2290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电压范围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4.5~5.5V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温度范围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-40~125℃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150kHz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高速带宽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非线性度＜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±0.5%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精度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±1.5%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响应时间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4us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隔离电压 </a:t>
            </a: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4800 VRMS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最大工作电压</a:t>
            </a: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1097Vrms / 1550Vdc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1C594062-009A-421F-AE53-6153E1012998}"/>
              </a:ext>
            </a:extLst>
          </p:cNvPr>
          <p:cNvSpPr/>
          <p:nvPr/>
        </p:nvSpPr>
        <p:spPr>
          <a:xfrm>
            <a:off x="2464136" y="868537"/>
            <a:ext cx="351456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±20A~±65A</a:t>
            </a: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流测量范围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外部磁场干扰抑制能力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内部集成电流导体回路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内部集成温度补偿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比例输出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SOP-16W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13000A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雷击浪涌电流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9" name="Rectangle 38">
            <a:extLst>
              <a:ext uri="{FF2B5EF4-FFF2-40B4-BE49-F238E27FC236}">
                <a16:creationId xmlns:a16="http://schemas.microsoft.com/office/drawing/2014/main" id="{43D5E943-A6EC-4EC1-9D0F-1B6985642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510" y="3273932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应用电路</a:t>
            </a:r>
          </a:p>
        </p:txBody>
      </p:sp>
      <p:sp>
        <p:nvSpPr>
          <p:cNvPr id="120" name="Rectangle 38">
            <a:extLst>
              <a:ext uri="{FF2B5EF4-FFF2-40B4-BE49-F238E27FC236}">
                <a16:creationId xmlns:a16="http://schemas.microsoft.com/office/drawing/2014/main" id="{9655BD86-FF13-4B43-9B61-A17C7C205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548" y="2739114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引脚定义</a:t>
            </a:r>
          </a:p>
        </p:txBody>
      </p:sp>
      <p:sp>
        <p:nvSpPr>
          <p:cNvPr id="121" name="Rectangle 38">
            <a:extLst>
              <a:ext uri="{FF2B5EF4-FFF2-40B4-BE49-F238E27FC236}">
                <a16:creationId xmlns:a16="http://schemas.microsoft.com/office/drawing/2014/main" id="{B257B07F-A2E9-44C2-8526-C4CF0D5A2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337" y="3289641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外形透视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63CE970-48A5-4631-BF20-A23A630D43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742" y="3651111"/>
            <a:ext cx="5009734" cy="18985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91D0934-86E3-4148-AD81-443DD66F4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824" y="839650"/>
            <a:ext cx="2855906" cy="22714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5079305-9466-4414-A390-A24D8A357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0400" y="3340002"/>
            <a:ext cx="2763915" cy="233290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91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8050E"/>
    </a:accent1>
    <a:accent2>
      <a:srgbClr val="FC0F17"/>
    </a:accent2>
    <a:accent3>
      <a:srgbClr val="FC7376"/>
    </a:accent3>
    <a:accent4>
      <a:srgbClr val="595959"/>
    </a:accent4>
    <a:accent5>
      <a:srgbClr val="838383"/>
    </a:accent5>
    <a:accent6>
      <a:srgbClr val="C7C7C7"/>
    </a:accent6>
    <a:hlink>
      <a:srgbClr val="4472C4"/>
    </a:hlink>
    <a:folHlink>
      <a:srgbClr val="BFBFBF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2258</TotalTime>
  <Words>1248</Words>
  <Application>Microsoft Office PowerPoint</Application>
  <PresentationFormat>宽屏</PresentationFormat>
  <Paragraphs>297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Hiragino Sans GB W3</vt:lpstr>
      <vt:lpstr>Hiragino Sans GB W6</vt:lpstr>
      <vt:lpstr>Source Han Sans CN</vt:lpstr>
      <vt:lpstr>等线</vt:lpstr>
      <vt:lpstr>微软雅黑</vt:lpstr>
      <vt:lpstr>微软雅黑</vt:lpstr>
      <vt:lpstr>Agency FB</vt:lpstr>
      <vt:lpstr>Arial</vt:lpstr>
      <vt:lpstr>Broadway</vt:lpstr>
      <vt:lpstr>Calibri</vt:lpstr>
      <vt:lpstr>Calibri Light</vt:lpstr>
      <vt:lpstr>Wingdings</vt:lpstr>
      <vt:lpstr>Office Theme</vt:lpstr>
      <vt:lpstr>MagnTek 麦歌恩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MagnTek 麦歌恩</dc:title>
  <dc:creator>Dawei Ding</dc:creator>
  <cp:lastModifiedBy>魏 世忠</cp:lastModifiedBy>
  <cp:revision>159</cp:revision>
  <dcterms:created xsi:type="dcterms:W3CDTF">2021-02-01T02:52:00Z</dcterms:created>
  <dcterms:modified xsi:type="dcterms:W3CDTF">2021-10-12T06:16:31Z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